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329" r:id="rId3"/>
    <p:sldId id="317" r:id="rId4"/>
    <p:sldId id="318" r:id="rId5"/>
    <p:sldId id="331" r:id="rId6"/>
    <p:sldId id="332" r:id="rId7"/>
    <p:sldId id="333" r:id="rId8"/>
    <p:sldId id="334" r:id="rId9"/>
    <p:sldId id="319" r:id="rId10"/>
    <p:sldId id="335" r:id="rId11"/>
    <p:sldId id="339" r:id="rId12"/>
    <p:sldId id="340" r:id="rId13"/>
    <p:sldId id="321" r:id="rId14"/>
    <p:sldId id="336" r:id="rId15"/>
    <p:sldId id="328" r:id="rId16"/>
    <p:sldId id="322" r:id="rId17"/>
    <p:sldId id="344" r:id="rId18"/>
    <p:sldId id="347" r:id="rId19"/>
    <p:sldId id="346" r:id="rId20"/>
    <p:sldId id="323" r:id="rId21"/>
    <p:sldId id="337" r:id="rId22"/>
    <p:sldId id="324" r:id="rId23"/>
    <p:sldId id="338" r:id="rId24"/>
    <p:sldId id="341" r:id="rId25"/>
    <p:sldId id="342" r:id="rId26"/>
    <p:sldId id="343" r:id="rId27"/>
    <p:sldId id="276" r:id="rId28"/>
    <p:sldId id="262" r:id="rId2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24" autoAdjust="0"/>
  </p:normalViewPr>
  <p:slideViewPr>
    <p:cSldViewPr>
      <p:cViewPr>
        <p:scale>
          <a:sx n="60" d="100"/>
          <a:sy n="60" d="100"/>
        </p:scale>
        <p:origin x="-298" y="-58"/>
      </p:cViewPr>
      <p:guideLst>
        <p:guide orient="horz" pos="2160"/>
        <p:guide pos="2880"/>
      </p:guideLst>
    </p:cSldViewPr>
  </p:slideViewPr>
  <p:outlineViewPr>
    <p:cViewPr>
      <p:scale>
        <a:sx n="33" d="100"/>
        <a:sy n="33" d="100"/>
      </p:scale>
      <p:origin x="0" y="1197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C763E8-DEA4-419E-BA80-951F842BB575}" type="datetimeFigureOut">
              <a:rPr lang="en-US" smtClean="0"/>
              <a:t>5/16/2016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E29E465-A2F7-41B3-8952-F4899DBF9AF3}" type="slidenum">
              <a:rPr lang="en-US" smtClean="0"/>
              <a:t>‹#›</a:t>
            </a:fld>
            <a:endParaRPr lang="en-US"/>
          </a:p>
        </p:txBody>
      </p:sp>
    </p:spTree>
    <p:extLst>
      <p:ext uri="{BB962C8B-B14F-4D97-AF65-F5344CB8AC3E}">
        <p14:creationId xmlns:p14="http://schemas.microsoft.com/office/powerpoint/2010/main" val="1291598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13C1144-1813-4DF4-BBE2-5C1043A7998C}" type="datetimeFigureOut">
              <a:rPr lang="en-US" smtClean="0"/>
              <a:t>5/16/2016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5E33CCA-36A1-4A94-B788-AF068CDC0768}" type="slidenum">
              <a:rPr lang="en-US" smtClean="0"/>
              <a:t>‹#›</a:t>
            </a:fld>
            <a:endParaRPr lang="en-US"/>
          </a:p>
        </p:txBody>
      </p:sp>
    </p:spTree>
    <p:extLst>
      <p:ext uri="{BB962C8B-B14F-4D97-AF65-F5344CB8AC3E}">
        <p14:creationId xmlns:p14="http://schemas.microsoft.com/office/powerpoint/2010/main" val="16175103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998017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2000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53992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8408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93697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BF54E14F-0347-4B4B-B53E-EC9C0FFD8FB5}" type="slidenum">
              <a:rPr lang="en-US" altLang="en-US"/>
              <a:pPr/>
              <a:t>‹#›</a:t>
            </a:fld>
            <a:endParaRPr lang="en-US" altLang="en-US"/>
          </a:p>
        </p:txBody>
      </p:sp>
    </p:spTree>
    <p:extLst>
      <p:ext uri="{BB962C8B-B14F-4D97-AF65-F5344CB8AC3E}">
        <p14:creationId xmlns:p14="http://schemas.microsoft.com/office/powerpoint/2010/main" val="42497338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19400" y="5791200"/>
            <a:ext cx="3429000" cy="831532"/>
          </a:xfrm>
          <a:prstGeom prst="rect">
            <a:avLst/>
          </a:prstGeom>
          <a:noFill/>
          <a:ln>
            <a:noFill/>
          </a:ln>
          <a:effectLst>
            <a:softEdge rad="3175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070945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ctr" defTabSz="914400" rtl="0" eaLnBrk="1" latinLnBrk="0" hangingPunct="1">
        <a:spcBef>
          <a:spcPct val="0"/>
        </a:spcBef>
        <a:buNone/>
        <a:defRPr sz="4400" b="1" kern="1200">
          <a:solidFill>
            <a:srgbClr val="FFFF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lihealthcollab.org/" TargetMode="External"/><Relationship Id="rId2" Type="http://schemas.openxmlformats.org/officeDocument/2006/relationships/hyperlink" Target="mailto:LIHC@nshc.or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facebook.com/LIHealthCollaborative/posts/1786213164940471" TargetMode="External"/><Relationship Id="rId1" Type="http://schemas.openxmlformats.org/officeDocument/2006/relationships/slideLayout" Target="../slideLayouts/slideLayout2.xml"/><Relationship Id="rId6" Type="http://schemas.openxmlformats.org/officeDocument/2006/relationships/image" Target="../media/image5.tiff"/><Relationship Id="rId5" Type="http://schemas.openxmlformats.org/officeDocument/2006/relationships/image" Target="../media/image4.png"/><Relationship Id="rId4" Type="http://schemas.openxmlformats.org/officeDocument/2006/relationships/hyperlink" Target="https://www.facebook.com/LIHealthCollaborative/posts/1778265652401889"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twitter.com/lihealthcollab/status/722859829358944256" TargetMode="Externa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twitter.com/lihealthcollab/status/716628223698857984"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00200"/>
            <a:ext cx="7772400" cy="1470025"/>
          </a:xfrm>
        </p:spPr>
        <p:txBody>
          <a:bodyPr>
            <a:normAutofit fontScale="90000"/>
          </a:bodyPr>
          <a:lstStyle/>
          <a:p>
            <a:r>
              <a:rPr lang="en-US" dirty="0" smtClean="0"/>
              <a:t/>
            </a:r>
            <a:br>
              <a:rPr lang="en-US" dirty="0" smtClean="0"/>
            </a:br>
            <a:r>
              <a:rPr lang="en-US" dirty="0" smtClean="0"/>
              <a:t>Long Island Population Health Improvement Project</a:t>
            </a:r>
            <a:br>
              <a:rPr lang="en-US" dirty="0" smtClean="0"/>
            </a:br>
            <a:r>
              <a:rPr lang="en-US" dirty="0" smtClean="0"/>
              <a:t>(LIPHIP)</a:t>
            </a:r>
            <a:endParaRPr lang="en-US" dirty="0"/>
          </a:p>
        </p:txBody>
      </p:sp>
      <p:sp>
        <p:nvSpPr>
          <p:cNvPr id="3" name="Subtitle 2"/>
          <p:cNvSpPr>
            <a:spLocks noGrp="1"/>
          </p:cNvSpPr>
          <p:nvPr>
            <p:ph type="subTitle" idx="1"/>
          </p:nvPr>
        </p:nvSpPr>
        <p:spPr>
          <a:xfrm>
            <a:off x="1371600" y="3886200"/>
            <a:ext cx="6400800" cy="762000"/>
          </a:xfrm>
        </p:spPr>
        <p:txBody>
          <a:bodyPr/>
          <a:lstStyle/>
          <a:p>
            <a:r>
              <a:rPr lang="en-US" dirty="0" smtClean="0"/>
              <a:t>May 17, 2016</a:t>
            </a:r>
          </a:p>
          <a:p>
            <a:endParaRPr lang="en-US" dirty="0" smtClean="0"/>
          </a:p>
          <a:p>
            <a:endParaRPr lang="en-US" dirty="0" smtClean="0"/>
          </a:p>
        </p:txBody>
      </p:sp>
      <p:sp>
        <p:nvSpPr>
          <p:cNvPr id="4" name="TextBox 3"/>
          <p:cNvSpPr txBox="1"/>
          <p:nvPr/>
        </p:nvSpPr>
        <p:spPr>
          <a:xfrm>
            <a:off x="1981200" y="5105400"/>
            <a:ext cx="4953000" cy="677108"/>
          </a:xfrm>
          <a:prstGeom prst="rect">
            <a:avLst/>
          </a:prstGeom>
          <a:noFill/>
        </p:spPr>
        <p:txBody>
          <a:bodyPr wrap="square" rtlCol="0">
            <a:spAutoFit/>
          </a:bodyPr>
          <a:lstStyle/>
          <a:p>
            <a:pPr algn="ctr"/>
            <a:r>
              <a:rPr lang="en-US" sz="2000" b="1" i="1" dirty="0">
                <a:effectLst>
                  <a:outerShdw blurRad="38100" dist="38100" dir="2700000" algn="tl">
                    <a:srgbClr val="000000">
                      <a:alpha val="43137"/>
                    </a:srgbClr>
                  </a:outerShdw>
                </a:effectLst>
              </a:rPr>
              <a:t>This meeting is now being recorded.</a:t>
            </a:r>
          </a:p>
          <a:p>
            <a:pPr algn="ctr"/>
            <a:endParaRPr lang="en-US" dirty="0"/>
          </a:p>
        </p:txBody>
      </p:sp>
    </p:spTree>
    <p:extLst>
      <p:ext uri="{BB962C8B-B14F-4D97-AF65-F5344CB8AC3E}">
        <p14:creationId xmlns:p14="http://schemas.microsoft.com/office/powerpoint/2010/main" val="9591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Academic Partners Survey</a:t>
            </a:r>
            <a:endParaRPr lang="en-US" dirty="0"/>
          </a:p>
        </p:txBody>
      </p:sp>
      <p:sp>
        <p:nvSpPr>
          <p:cNvPr id="3" name="Content Placeholder 2"/>
          <p:cNvSpPr>
            <a:spLocks noGrp="1"/>
          </p:cNvSpPr>
          <p:nvPr>
            <p:ph idx="1"/>
          </p:nvPr>
        </p:nvSpPr>
        <p:spPr/>
        <p:txBody>
          <a:bodyPr/>
          <a:lstStyle/>
          <a:p>
            <a:r>
              <a:rPr lang="en-US" dirty="0" smtClean="0"/>
              <a:t>Status of Academic Partners Survey</a:t>
            </a:r>
          </a:p>
          <a:p>
            <a:r>
              <a:rPr lang="en-US" dirty="0" smtClean="0"/>
              <a:t>LIHC Activation Engagement Partnership (LEAP)</a:t>
            </a:r>
            <a:endParaRPr lang="en-US" dirty="0"/>
          </a:p>
        </p:txBody>
      </p:sp>
    </p:spTree>
    <p:extLst>
      <p:ext uri="{BB962C8B-B14F-4D97-AF65-F5344CB8AC3E}">
        <p14:creationId xmlns:p14="http://schemas.microsoft.com/office/powerpoint/2010/main" val="9476720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a:xfrm>
            <a:off x="2743200" y="5638800"/>
            <a:ext cx="39624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LIHC Activation Engagement Partnership</a:t>
            </a:r>
            <a:endParaRPr lang="en-US" dirty="0"/>
          </a:p>
        </p:txBody>
      </p:sp>
      <p:sp>
        <p:nvSpPr>
          <p:cNvPr id="3" name="Content Placeholder 2"/>
          <p:cNvSpPr>
            <a:spLocks noGrp="1"/>
          </p:cNvSpPr>
          <p:nvPr>
            <p:ph idx="1"/>
          </p:nvPr>
        </p:nvSpPr>
        <p:spPr>
          <a:xfrm>
            <a:off x="457200" y="1447800"/>
            <a:ext cx="8229600" cy="5059363"/>
          </a:xfrm>
        </p:spPr>
        <p:txBody>
          <a:bodyPr>
            <a:noAutofit/>
          </a:bodyPr>
          <a:lstStyle/>
          <a:p>
            <a:r>
              <a:rPr lang="en-US" sz="2000" b="1" dirty="0"/>
              <a:t>Committee Description:</a:t>
            </a:r>
            <a:r>
              <a:rPr lang="en-US" sz="2000" dirty="0"/>
              <a:t> This committee is comprised of students and community advocates who hold a vested interest in improving access, health equity and social determinants of health care within communities on Long Island.  The purpose of this committee is to light a spark in community members around population health and healthy living.  Volunteers must be 18 years of age or older.</a:t>
            </a:r>
          </a:p>
          <a:p>
            <a:r>
              <a:rPr lang="en-US" sz="2000" b="1" dirty="0"/>
              <a:t>Target Audience: </a:t>
            </a:r>
            <a:r>
              <a:rPr lang="en-US" sz="2000" dirty="0"/>
              <a:t>Cross-representation from academic institutions and multi-disciplinary fields of expertise on Long Island.</a:t>
            </a:r>
          </a:p>
          <a:p>
            <a:r>
              <a:rPr lang="en-US" sz="2000" dirty="0"/>
              <a:t>Audience may include, but not limited to, those with an expertise or interest in: nutrition, health communication, public health, nursing, medicine, social engagement, peer education, general communications or public relations. </a:t>
            </a:r>
          </a:p>
          <a:p>
            <a:r>
              <a:rPr lang="en-US" sz="2000" b="1" dirty="0"/>
              <a:t>Member Expectations: </a:t>
            </a:r>
            <a:r>
              <a:rPr lang="en-US" sz="2000" dirty="0"/>
              <a:t>Attendance at evening monthly meetings; regular review of participation in activities</a:t>
            </a:r>
          </a:p>
          <a:p>
            <a:endParaRPr lang="en-US" sz="2000" dirty="0"/>
          </a:p>
        </p:txBody>
      </p:sp>
    </p:spTree>
    <p:extLst>
      <p:ext uri="{BB962C8B-B14F-4D97-AF65-F5344CB8AC3E}">
        <p14:creationId xmlns:p14="http://schemas.microsoft.com/office/powerpoint/2010/main" val="30039476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a:xfrm>
            <a:off x="2743200" y="5638800"/>
            <a:ext cx="39624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274638"/>
            <a:ext cx="9144000" cy="1143000"/>
          </a:xfrm>
        </p:spPr>
        <p:txBody>
          <a:bodyPr>
            <a:normAutofit fontScale="90000"/>
          </a:bodyPr>
          <a:lstStyle/>
          <a:p>
            <a:r>
              <a:rPr lang="en-US" dirty="0" smtClean="0"/>
              <a:t>LIHC Activation Engagement Partnership</a:t>
            </a:r>
            <a:endParaRPr lang="en-US" dirty="0"/>
          </a:p>
        </p:txBody>
      </p:sp>
      <p:sp>
        <p:nvSpPr>
          <p:cNvPr id="3" name="Content Placeholder 2"/>
          <p:cNvSpPr>
            <a:spLocks noGrp="1"/>
          </p:cNvSpPr>
          <p:nvPr>
            <p:ph idx="1"/>
          </p:nvPr>
        </p:nvSpPr>
        <p:spPr>
          <a:xfrm>
            <a:off x="457200" y="1447800"/>
            <a:ext cx="8229600" cy="5059363"/>
          </a:xfrm>
        </p:spPr>
        <p:txBody>
          <a:bodyPr>
            <a:noAutofit/>
          </a:bodyPr>
          <a:lstStyle/>
          <a:p>
            <a:r>
              <a:rPr lang="en-US" sz="2000" b="1" dirty="0"/>
              <a:t>Goals/Objectives:</a:t>
            </a:r>
            <a:endParaRPr lang="en-US" sz="2000" dirty="0"/>
          </a:p>
          <a:p>
            <a:pPr lvl="0"/>
            <a:r>
              <a:rPr lang="en-US" sz="2000" dirty="0"/>
              <a:t>Sharing of information through engagement of accessible networks (may include: academic peers, work colleagues, family, friends) and promotion of Long Island Health Collaborative Initiatives and Events</a:t>
            </a:r>
          </a:p>
          <a:p>
            <a:pPr lvl="0"/>
            <a:r>
              <a:rPr lang="en-US" sz="2000" dirty="0"/>
              <a:t>Social Media</a:t>
            </a:r>
          </a:p>
          <a:p>
            <a:pPr lvl="0"/>
            <a:r>
              <a:rPr lang="en-US" sz="2000" dirty="0"/>
              <a:t>Health Fairs</a:t>
            </a:r>
          </a:p>
          <a:p>
            <a:pPr lvl="0"/>
            <a:r>
              <a:rPr lang="en-US" sz="2000" dirty="0"/>
              <a:t>Community Events</a:t>
            </a:r>
          </a:p>
          <a:p>
            <a:r>
              <a:rPr lang="en-US" sz="2000" dirty="0"/>
              <a:t>Development of new innovative initiatives and projects as applicable</a:t>
            </a:r>
          </a:p>
        </p:txBody>
      </p:sp>
      <p:graphicFrame>
        <p:nvGraphicFramePr>
          <p:cNvPr id="7" name="Table 6"/>
          <p:cNvGraphicFramePr>
            <a:graphicFrameLocks noGrp="1"/>
          </p:cNvGraphicFramePr>
          <p:nvPr>
            <p:extLst>
              <p:ext uri="{D42A27DB-BD31-4B8C-83A1-F6EECF244321}">
                <p14:modId xmlns:p14="http://schemas.microsoft.com/office/powerpoint/2010/main" val="1253039544"/>
              </p:ext>
            </p:extLst>
          </p:nvPr>
        </p:nvGraphicFramePr>
        <p:xfrm>
          <a:off x="381000" y="4267200"/>
          <a:ext cx="8382000" cy="2401062"/>
        </p:xfrm>
        <a:graphic>
          <a:graphicData uri="http://schemas.openxmlformats.org/drawingml/2006/table">
            <a:tbl>
              <a:tblPr firstRow="1" firstCol="1" bandRow="1">
                <a:tableStyleId>{5C22544A-7EE6-4342-B048-85BDC9FD1C3A}</a:tableStyleId>
              </a:tblPr>
              <a:tblGrid>
                <a:gridCol w="8382000"/>
              </a:tblGrid>
              <a:tr h="0">
                <a:tc>
                  <a:txBody>
                    <a:bodyPr/>
                    <a:lstStyle/>
                    <a:p>
                      <a:pPr marL="0" marR="0" algn="ctr">
                        <a:lnSpc>
                          <a:spcPct val="115000"/>
                        </a:lnSpc>
                        <a:spcBef>
                          <a:spcPts val="0"/>
                        </a:spcBef>
                        <a:spcAft>
                          <a:spcPts val="0"/>
                        </a:spcAft>
                      </a:pPr>
                      <a:r>
                        <a:rPr lang="en-US" sz="1400" dirty="0">
                          <a:effectLst/>
                        </a:rPr>
                        <a:t> </a:t>
                      </a:r>
                    </a:p>
                    <a:p>
                      <a:pPr marL="0" marR="0" algn="ctr">
                        <a:lnSpc>
                          <a:spcPct val="115000"/>
                        </a:lnSpc>
                        <a:spcBef>
                          <a:spcPts val="0"/>
                        </a:spcBef>
                        <a:spcAft>
                          <a:spcPts val="0"/>
                        </a:spcAft>
                      </a:pPr>
                      <a:r>
                        <a:rPr lang="en-US" sz="1600" dirty="0">
                          <a:effectLst/>
                        </a:rPr>
                        <a:t>To apply: Send current resume and 250-500 word paragraph response to question below to </a:t>
                      </a:r>
                      <a:r>
                        <a:rPr lang="en-US" sz="1600" u="sng" dirty="0">
                          <a:effectLst/>
                          <a:hlinkClick r:id="rId2"/>
                        </a:rPr>
                        <a:t>LIHC@nshc.org</a:t>
                      </a:r>
                      <a:r>
                        <a:rPr lang="en-US" sz="1600" dirty="0">
                          <a:effectLst/>
                        </a:rPr>
                        <a:t> </a:t>
                      </a:r>
                    </a:p>
                    <a:p>
                      <a:pPr marL="0" marR="0" algn="ctr">
                        <a:lnSpc>
                          <a:spcPct val="115000"/>
                        </a:lnSpc>
                        <a:spcBef>
                          <a:spcPts val="0"/>
                        </a:spcBef>
                        <a:spcAft>
                          <a:spcPts val="0"/>
                        </a:spcAft>
                      </a:pPr>
                      <a:r>
                        <a:rPr lang="en-US" sz="1600" dirty="0" smtClean="0">
                          <a:effectLst/>
                        </a:rPr>
                        <a:t>“</a:t>
                      </a:r>
                      <a:r>
                        <a:rPr lang="en-US" sz="1600" dirty="0">
                          <a:effectLst/>
                        </a:rPr>
                        <a:t>Beyond what’s on your resume, what makes you want to be involved in the mission and goals of the LIHC”  </a:t>
                      </a:r>
                    </a:p>
                    <a:p>
                      <a:pPr marL="0" marR="0" algn="ctr">
                        <a:lnSpc>
                          <a:spcPct val="115000"/>
                        </a:lnSpc>
                        <a:spcBef>
                          <a:spcPts val="0"/>
                        </a:spcBef>
                        <a:spcAft>
                          <a:spcPts val="0"/>
                        </a:spcAft>
                      </a:pPr>
                      <a:r>
                        <a:rPr lang="en-US" sz="1600" dirty="0">
                          <a:effectLst/>
                        </a:rPr>
                        <a:t> </a:t>
                      </a:r>
                      <a:r>
                        <a:rPr lang="en-US" sz="1600" dirty="0" smtClean="0">
                          <a:effectLst/>
                        </a:rPr>
                        <a:t>Applications </a:t>
                      </a:r>
                      <a:r>
                        <a:rPr lang="en-US" sz="1600" dirty="0">
                          <a:effectLst/>
                        </a:rPr>
                        <a:t>will be accepted on a rolling basis.</a:t>
                      </a:r>
                    </a:p>
                    <a:p>
                      <a:pPr marL="0" marR="0" algn="ctr">
                        <a:lnSpc>
                          <a:spcPct val="115000"/>
                        </a:lnSpc>
                        <a:spcBef>
                          <a:spcPts val="0"/>
                        </a:spcBef>
                        <a:spcAft>
                          <a:spcPts val="0"/>
                        </a:spcAft>
                      </a:pPr>
                      <a:r>
                        <a:rPr lang="en-US" sz="1600" dirty="0" smtClean="0">
                          <a:effectLst/>
                        </a:rPr>
                        <a:t>Long </a:t>
                      </a:r>
                      <a:r>
                        <a:rPr lang="en-US" sz="1600" dirty="0">
                          <a:effectLst/>
                        </a:rPr>
                        <a:t>Island Health Collaborative: For more information visit: </a:t>
                      </a:r>
                      <a:r>
                        <a:rPr lang="en-US" sz="1600" u="sng" dirty="0">
                          <a:effectLst/>
                          <a:hlinkClick r:id="rId3"/>
                        </a:rPr>
                        <a:t>www.lihealthcollab.org</a:t>
                      </a:r>
                      <a:endParaRPr lang="en-US" sz="1600" dirty="0">
                        <a:effectLst/>
                      </a:endParaRPr>
                    </a:p>
                    <a:p>
                      <a:pPr marL="0" marR="0" algn="ctr">
                        <a:lnSpc>
                          <a:spcPct val="115000"/>
                        </a:lnSpc>
                        <a:spcBef>
                          <a:spcPts val="0"/>
                        </a:spcBef>
                        <a:spcAft>
                          <a:spcPts val="0"/>
                        </a:spcAft>
                      </a:pPr>
                      <a:r>
                        <a:rPr lang="en-US" sz="1600" dirty="0" smtClean="0">
                          <a:effectLst/>
                        </a:rPr>
                        <a:t>Or </a:t>
                      </a:r>
                      <a:r>
                        <a:rPr lang="en-US" sz="1600" dirty="0">
                          <a:effectLst/>
                        </a:rPr>
                        <a:t>email LIHC@nshc.org</a:t>
                      </a:r>
                    </a:p>
                    <a:p>
                      <a:pPr marL="0" marR="0" algn="ct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859328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Complete Streets/Nutrition and Wellness</a:t>
            </a:r>
            <a:endParaRPr lang="en-US" dirty="0"/>
          </a:p>
        </p:txBody>
      </p:sp>
      <p:sp>
        <p:nvSpPr>
          <p:cNvPr id="3" name="Content Placeholder 2"/>
          <p:cNvSpPr>
            <a:spLocks noGrp="1"/>
          </p:cNvSpPr>
          <p:nvPr>
            <p:ph idx="1"/>
          </p:nvPr>
        </p:nvSpPr>
        <p:spPr>
          <a:xfrm>
            <a:off x="228600" y="1676400"/>
            <a:ext cx="8686800" cy="4449763"/>
          </a:xfrm>
        </p:spPr>
        <p:txBody>
          <a:bodyPr>
            <a:normAutofit/>
          </a:bodyPr>
          <a:lstStyle/>
          <a:p>
            <a:r>
              <a:rPr lang="en-US" sz="3800" dirty="0" smtClean="0"/>
              <a:t>Creating Healthy Schools and Communities Grant NYS DOH</a:t>
            </a:r>
          </a:p>
          <a:p>
            <a:r>
              <a:rPr lang="en-US" sz="3800" dirty="0" smtClean="0"/>
              <a:t>Eat Smart, New York (ESNY), USDA</a:t>
            </a:r>
          </a:p>
          <a:p>
            <a:r>
              <a:rPr lang="en-US" sz="3800" dirty="0" smtClean="0"/>
              <a:t>PHIP Leveraging Existing Partnerships</a:t>
            </a:r>
          </a:p>
          <a:p>
            <a:pPr lvl="1"/>
            <a:endParaRPr lang="en-US" dirty="0" smtClean="0"/>
          </a:p>
          <a:p>
            <a:pPr marL="0" indent="0">
              <a:buNone/>
            </a:pPr>
            <a:r>
              <a:rPr lang="en-US" dirty="0" smtClean="0"/>
              <a:t> </a:t>
            </a:r>
            <a:endParaRPr lang="en-US" dirty="0"/>
          </a:p>
        </p:txBody>
      </p:sp>
    </p:spTree>
    <p:extLst>
      <p:ext uri="{BB962C8B-B14F-4D97-AF65-F5344CB8AC3E}">
        <p14:creationId xmlns:p14="http://schemas.microsoft.com/office/powerpoint/2010/main" val="217788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444855427"/>
              </p:ext>
            </p:extLst>
          </p:nvPr>
        </p:nvGraphicFramePr>
        <p:xfrm>
          <a:off x="0" y="0"/>
          <a:ext cx="9144000" cy="6946023"/>
        </p:xfrm>
        <a:graphic>
          <a:graphicData uri="http://schemas.openxmlformats.org/drawingml/2006/table">
            <a:tbl>
              <a:tblPr>
                <a:tableStyleId>{284E427A-3D55-4303-BF80-6455036E1DE7}</a:tableStyleId>
              </a:tblPr>
              <a:tblGrid>
                <a:gridCol w="242761"/>
                <a:gridCol w="4557839"/>
                <a:gridCol w="4343400"/>
              </a:tblGrid>
              <a:tr h="1086668">
                <a:tc>
                  <a:txBody>
                    <a:bodyPr/>
                    <a:lstStyle/>
                    <a:p>
                      <a:pPr algn="ctr" fontAlgn="b"/>
                      <a:r>
                        <a:rPr lang="en-US" sz="1100" u="none" strike="noStrike" dirty="0">
                          <a:effectLst/>
                        </a:rPr>
                        <a:t>Grant</a:t>
                      </a:r>
                      <a:endParaRPr lang="en-US" sz="1100" b="1" i="0" u="none" strike="noStrike" dirty="0">
                        <a:solidFill>
                          <a:srgbClr val="000000"/>
                        </a:solidFill>
                        <a:effectLst/>
                        <a:latin typeface="Arial"/>
                      </a:endParaRPr>
                    </a:p>
                  </a:txBody>
                  <a:tcPr marL="7115" marR="7115" marT="7115" marB="0" vert="vert270" anchor="b"/>
                </a:tc>
                <a:tc>
                  <a:txBody>
                    <a:bodyPr/>
                    <a:lstStyle/>
                    <a:p>
                      <a:pPr algn="ctr" fontAlgn="b"/>
                      <a:r>
                        <a:rPr lang="en-US" sz="1800" b="1" u="none" strike="noStrike" dirty="0">
                          <a:effectLst/>
                        </a:rPr>
                        <a:t>Creating Healthy Schools and </a:t>
                      </a:r>
                      <a:r>
                        <a:rPr lang="en-US" sz="1800" b="1" u="none" strike="noStrike" dirty="0" smtClean="0">
                          <a:effectLst/>
                        </a:rPr>
                        <a:t>Communities</a:t>
                      </a:r>
                      <a:r>
                        <a:rPr lang="en-US" sz="1800" b="1" u="none" strike="noStrike" baseline="0" dirty="0" smtClean="0">
                          <a:effectLst/>
                        </a:rPr>
                        <a:t> </a:t>
                      </a:r>
                      <a:r>
                        <a:rPr lang="en-US" sz="1800" b="1" u="none" strike="noStrike" dirty="0" smtClean="0">
                          <a:effectLst/>
                        </a:rPr>
                        <a:t>    </a:t>
                      </a:r>
                    </a:p>
                    <a:p>
                      <a:pPr algn="ctr" fontAlgn="b"/>
                      <a:r>
                        <a:rPr lang="en-US" sz="1800" b="1" u="none" strike="noStrike" dirty="0" smtClean="0">
                          <a:effectLst/>
                        </a:rPr>
                        <a:t>NYS </a:t>
                      </a:r>
                      <a:r>
                        <a:rPr lang="en-US" sz="1800" b="1" u="none" strike="noStrike" dirty="0">
                          <a:effectLst/>
                        </a:rPr>
                        <a:t>DOH</a:t>
                      </a:r>
                      <a:endParaRPr lang="en-US" sz="1800" b="1" i="0" u="none" strike="noStrike" dirty="0">
                        <a:solidFill>
                          <a:srgbClr val="000000"/>
                        </a:solidFill>
                        <a:effectLst/>
                        <a:latin typeface="Arial"/>
                      </a:endParaRPr>
                    </a:p>
                  </a:txBody>
                  <a:tcPr marL="7115" marR="7115" marT="7115" marB="0" anchor="b"/>
                </a:tc>
                <a:tc>
                  <a:txBody>
                    <a:bodyPr/>
                    <a:lstStyle/>
                    <a:p>
                      <a:pPr algn="ctr" fontAlgn="b"/>
                      <a:r>
                        <a:rPr lang="en-US" sz="1800" b="1" u="none" strike="noStrike" dirty="0">
                          <a:effectLst/>
                        </a:rPr>
                        <a:t>SNAP-Ed Eat Smart New York (ESNY</a:t>
                      </a:r>
                      <a:r>
                        <a:rPr lang="en-US" sz="1800" b="1" u="none" strike="noStrike" dirty="0" smtClean="0">
                          <a:effectLst/>
                        </a:rPr>
                        <a:t>)</a:t>
                      </a:r>
                      <a:r>
                        <a:rPr lang="en-US" sz="1800" b="1" u="none" strike="noStrike" baseline="0" dirty="0" smtClean="0">
                          <a:effectLst/>
                        </a:rPr>
                        <a:t>              </a:t>
                      </a:r>
                      <a:r>
                        <a:rPr lang="en-US" sz="1800" b="1" u="none" strike="noStrike" dirty="0" smtClean="0">
                          <a:effectLst/>
                        </a:rPr>
                        <a:t> </a:t>
                      </a:r>
                    </a:p>
                    <a:p>
                      <a:pPr algn="ctr" fontAlgn="b"/>
                      <a:r>
                        <a:rPr lang="en-US" sz="1800" b="1" u="none" strike="noStrike" dirty="0" smtClean="0">
                          <a:effectLst/>
                        </a:rPr>
                        <a:t>USDA</a:t>
                      </a:r>
                      <a:endParaRPr lang="en-US" sz="1800" b="1" i="0" u="none" strike="noStrike" dirty="0">
                        <a:solidFill>
                          <a:srgbClr val="000000"/>
                        </a:solidFill>
                        <a:effectLst/>
                        <a:latin typeface="Arial"/>
                      </a:endParaRPr>
                    </a:p>
                  </a:txBody>
                  <a:tcPr marL="7115" marR="7115" marT="7115" marB="0" anchor="b"/>
                </a:tc>
              </a:tr>
              <a:tr h="4308212">
                <a:tc>
                  <a:txBody>
                    <a:bodyPr/>
                    <a:lstStyle/>
                    <a:p>
                      <a:pPr algn="ctr" fontAlgn="b"/>
                      <a:r>
                        <a:rPr lang="en-US" sz="1100" u="none" strike="noStrike">
                          <a:effectLst/>
                        </a:rPr>
                        <a:t>Overview</a:t>
                      </a:r>
                      <a:endParaRPr lang="en-US" sz="1100" b="1" i="0" u="none" strike="noStrike">
                        <a:solidFill>
                          <a:srgbClr val="000000"/>
                        </a:solidFill>
                        <a:effectLst/>
                        <a:latin typeface="Arial"/>
                      </a:endParaRPr>
                    </a:p>
                  </a:txBody>
                  <a:tcPr marL="7115" marR="7115" marT="7115" marB="0" vert="vert270" anchor="b"/>
                </a:tc>
                <a:tc>
                  <a:txBody>
                    <a:bodyPr/>
                    <a:lstStyle/>
                    <a:p>
                      <a:pPr algn="ctr" fontAlgn="b"/>
                      <a:r>
                        <a:rPr lang="en-US" sz="1600" b="1" u="none" strike="noStrike" dirty="0" smtClean="0">
                          <a:effectLst/>
                        </a:rPr>
                        <a:t>Grant Partners: Western Suffolk BOCES, Sustainable</a:t>
                      </a:r>
                      <a:r>
                        <a:rPr lang="en-US" sz="1600" b="1" u="none" strike="noStrike" baseline="0" dirty="0" smtClean="0">
                          <a:effectLst/>
                        </a:rPr>
                        <a:t> Long Island, Stony Brook University</a:t>
                      </a:r>
                      <a:endParaRPr lang="en-US" sz="1600" b="1" u="none" strike="noStrike" dirty="0" smtClean="0">
                        <a:effectLst/>
                      </a:endParaRPr>
                    </a:p>
                    <a:p>
                      <a:pPr algn="ctr" fontAlgn="b"/>
                      <a:r>
                        <a:rPr lang="en-US" sz="1600" u="none" strike="noStrike" dirty="0" smtClean="0">
                          <a:effectLst/>
                        </a:rPr>
                        <a:t>Five-year </a:t>
                      </a:r>
                      <a:r>
                        <a:rPr lang="en-US" sz="1600" u="none" strike="noStrike" dirty="0">
                          <a:effectLst/>
                        </a:rPr>
                        <a:t>(2015-2020) public health initiative to reduce major risk factors of obesity, diabetes, and other chronic diseases in high-need school districts and associated communities statewide. Goal: to implement </a:t>
                      </a:r>
                      <a:r>
                        <a:rPr lang="en-US" sz="1600" u="none" strike="noStrike" dirty="0" err="1">
                          <a:effectLst/>
                        </a:rPr>
                        <a:t>mutli</a:t>
                      </a:r>
                      <a:r>
                        <a:rPr lang="en-US" sz="1600" u="none" strike="noStrike" dirty="0">
                          <a:effectLst/>
                        </a:rPr>
                        <a:t>-component evidence-based policies, place-based strategies, and promising practices to increase demand for and access to healthy, affordable foods and opportunities for daily physical activity. </a:t>
                      </a:r>
                      <a:endParaRPr lang="en-US" sz="1600" b="0" i="0" u="none" strike="noStrike" dirty="0">
                        <a:solidFill>
                          <a:srgbClr val="000000"/>
                        </a:solidFill>
                        <a:effectLst/>
                        <a:latin typeface="Arial"/>
                      </a:endParaRPr>
                    </a:p>
                  </a:txBody>
                  <a:tcPr marL="7115" marR="7115" marT="7115" marB="0" anchor="b"/>
                </a:tc>
                <a:tc>
                  <a:txBody>
                    <a:bodyPr/>
                    <a:lstStyle/>
                    <a:p>
                      <a:pPr algn="ctr" fontAlgn="b"/>
                      <a:r>
                        <a:rPr lang="en-US" sz="1600" b="1" u="none" strike="noStrike" dirty="0" smtClean="0">
                          <a:effectLst/>
                        </a:rPr>
                        <a:t>Grant Partners:</a:t>
                      </a:r>
                      <a:r>
                        <a:rPr lang="en-US" sz="1600" b="1" u="none" strike="noStrike" baseline="0" dirty="0" smtClean="0">
                          <a:effectLst/>
                        </a:rPr>
                        <a:t> Cornell Cooperative Extension (Nassau and Suffolk), Family Residences and Essential Enterprises (FREE) </a:t>
                      </a:r>
                    </a:p>
                    <a:p>
                      <a:pPr algn="ctr" fontAlgn="b"/>
                      <a:r>
                        <a:rPr lang="en-US" sz="1600" u="none" strike="noStrike" dirty="0" smtClean="0">
                          <a:effectLst/>
                        </a:rPr>
                        <a:t>Five-year </a:t>
                      </a:r>
                      <a:r>
                        <a:rPr lang="en-US" sz="1600" u="none" strike="noStrike" dirty="0">
                          <a:effectLst/>
                        </a:rPr>
                        <a:t>(2014-2019)community-based nutrition education and obesity prevention program to reduce major risk factors of obesity, diabetes, and other chronic diseases in high-need school districts and associated communities statewide. SNAP-Ed ESNY utilizes a variety of hands-on education strategies in the community and partnering agencies. Goal; to implement comprehensive multi layered evidence based strategies : improve the likelihood that persons eligible for SNAP will make healthy food choices within a limited budget and choose physically active lifestyles consistent with the current Dietary Guidelines for Americans and the associated USDA Food Guidance System, </a:t>
                      </a:r>
                      <a:r>
                        <a:rPr lang="en-US" sz="1600" u="none" strike="noStrike" dirty="0" err="1">
                          <a:effectLst/>
                        </a:rPr>
                        <a:t>MyPlate</a:t>
                      </a:r>
                      <a:r>
                        <a:rPr lang="en-US" sz="1600" u="none" strike="noStrike" dirty="0">
                          <a:effectLst/>
                        </a:rPr>
                        <a:t>.  </a:t>
                      </a:r>
                      <a:endParaRPr lang="en-US" sz="1600" b="0" i="0" u="none" strike="noStrike" dirty="0">
                        <a:solidFill>
                          <a:srgbClr val="000000"/>
                        </a:solidFill>
                        <a:effectLst/>
                        <a:latin typeface="Arial"/>
                      </a:endParaRPr>
                    </a:p>
                  </a:txBody>
                  <a:tcPr marL="7115" marR="7115" marT="7115" marB="0" anchor="b"/>
                </a:tc>
              </a:tr>
              <a:tr h="1463120">
                <a:tc>
                  <a:txBody>
                    <a:bodyPr/>
                    <a:lstStyle/>
                    <a:p>
                      <a:pPr algn="ctr" fontAlgn="b"/>
                      <a:r>
                        <a:rPr lang="en-US" sz="1100" u="none" strike="noStrike">
                          <a:effectLst/>
                        </a:rPr>
                        <a:t>Target</a:t>
                      </a:r>
                      <a:endParaRPr lang="en-US" sz="1100" b="1" i="0" u="none" strike="noStrike">
                        <a:solidFill>
                          <a:srgbClr val="000000"/>
                        </a:solidFill>
                        <a:effectLst/>
                        <a:latin typeface="Arial"/>
                      </a:endParaRPr>
                    </a:p>
                  </a:txBody>
                  <a:tcPr marL="7115" marR="7115" marT="7115" marB="0" vert="vert270" anchor="b"/>
                </a:tc>
                <a:tc>
                  <a:txBody>
                    <a:bodyPr/>
                    <a:lstStyle/>
                    <a:p>
                      <a:pPr algn="ctr" fontAlgn="b"/>
                      <a:r>
                        <a:rPr lang="en-US" sz="1600" u="none" strike="noStrike" dirty="0">
                          <a:effectLst/>
                        </a:rPr>
                        <a:t>Targeted communities: Brentwood, Central Islip, Southampton/</a:t>
                      </a:r>
                      <a:r>
                        <a:rPr lang="en-US" sz="1600" u="none" strike="noStrike" dirty="0" err="1">
                          <a:effectLst/>
                        </a:rPr>
                        <a:t>Shinnecock</a:t>
                      </a:r>
                      <a:r>
                        <a:rPr lang="en-US" sz="1600" u="none" strike="noStrike" dirty="0">
                          <a:effectLst/>
                        </a:rPr>
                        <a:t> Indian Nation, Wyandanch and Roosevelt</a:t>
                      </a:r>
                      <a:endParaRPr lang="en-US" sz="1600" b="0" i="0" u="none" strike="noStrike" dirty="0">
                        <a:solidFill>
                          <a:srgbClr val="000000"/>
                        </a:solidFill>
                        <a:effectLst/>
                        <a:latin typeface="Arial"/>
                      </a:endParaRPr>
                    </a:p>
                  </a:txBody>
                  <a:tcPr marL="7115" marR="7115" marT="7115" marB="0" anchor="b"/>
                </a:tc>
                <a:tc>
                  <a:txBody>
                    <a:bodyPr/>
                    <a:lstStyle/>
                    <a:p>
                      <a:pPr algn="ctr" fontAlgn="b"/>
                      <a:r>
                        <a:rPr lang="en-US" sz="1600" u="none" strike="noStrike" dirty="0">
                          <a:effectLst/>
                        </a:rPr>
                        <a:t> Suffolk  and Targeted communities: in Nassau Roosevelt                                                                                       Uniondale, Glen Cove, Hempstead, Freeport, </a:t>
                      </a:r>
                      <a:endParaRPr lang="en-US" sz="1600" b="0" i="0" u="none" strike="noStrike" dirty="0">
                        <a:solidFill>
                          <a:srgbClr val="000000"/>
                        </a:solidFill>
                        <a:effectLst/>
                        <a:latin typeface="Arial"/>
                      </a:endParaRPr>
                    </a:p>
                  </a:txBody>
                  <a:tcPr marL="7115" marR="7115" marT="7115" marB="0" anchor="b"/>
                </a:tc>
              </a:tr>
            </a:tbl>
          </a:graphicData>
        </a:graphic>
      </p:graphicFrame>
    </p:spTree>
    <p:extLst>
      <p:ext uri="{BB962C8B-B14F-4D97-AF65-F5344CB8AC3E}">
        <p14:creationId xmlns:p14="http://schemas.microsoft.com/office/powerpoint/2010/main" val="151340318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4" name="Rectangle 3"/>
          <p:cNvSpPr/>
          <p:nvPr/>
        </p:nvSpPr>
        <p:spPr>
          <a:xfrm>
            <a:off x="2133600" y="5334000"/>
            <a:ext cx="47244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fibromyalgianewstoday.com/wp-content/uploads/2015/03/shutterstock_24357436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33400"/>
            <a:ext cx="4637397" cy="58801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4953000" y="1349791"/>
            <a:ext cx="4038600" cy="4247317"/>
          </a:xfrm>
          <a:prstGeom prst="rect">
            <a:avLst/>
          </a:prstGeom>
          <a:noFill/>
        </p:spPr>
        <p:txBody>
          <a:bodyPr wrap="square" lIns="91440" tIns="45720" rIns="91440" bIns="45720">
            <a:spAutoFit/>
          </a:bodyPr>
          <a:lstStyle/>
          <a:p>
            <a:pPr algn="ctr"/>
            <a:r>
              <a:rPr lang="en-US" sz="5400" b="1" cap="none" spc="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rPr>
              <a:t>10 Minute Stretch Break &amp; Sign up for Workgroup Participation</a:t>
            </a:r>
            <a:endParaRPr lang="en-US" sz="5400" b="1" cap="none" spc="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77060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Cultural Competency/Health Literacy Workgroup</a:t>
            </a:r>
            <a:endParaRPr lang="en-US" dirty="0"/>
          </a:p>
        </p:txBody>
      </p:sp>
      <p:sp>
        <p:nvSpPr>
          <p:cNvPr id="3" name="Content Placeholder 2"/>
          <p:cNvSpPr>
            <a:spLocks noGrp="1"/>
          </p:cNvSpPr>
          <p:nvPr>
            <p:ph idx="1"/>
          </p:nvPr>
        </p:nvSpPr>
        <p:spPr/>
        <p:txBody>
          <a:bodyPr/>
          <a:lstStyle/>
          <a:p>
            <a:r>
              <a:rPr lang="en-US" dirty="0" smtClean="0"/>
              <a:t>Workgroup Function</a:t>
            </a:r>
          </a:p>
          <a:p>
            <a:r>
              <a:rPr lang="en-US" dirty="0" smtClean="0"/>
              <a:t>Results of CBO Survey</a:t>
            </a:r>
          </a:p>
          <a:p>
            <a:r>
              <a:rPr lang="en-US" dirty="0" smtClean="0"/>
              <a:t>RFP for Vendors-In development</a:t>
            </a:r>
            <a:endParaRPr lang="en-US" dirty="0"/>
          </a:p>
        </p:txBody>
      </p:sp>
    </p:spTree>
    <p:extLst>
      <p:ext uri="{BB962C8B-B14F-4D97-AF65-F5344CB8AC3E}">
        <p14:creationId xmlns:p14="http://schemas.microsoft.com/office/powerpoint/2010/main" val="12610016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p:nvPr/>
        </p:nvSpPr>
        <p:spPr>
          <a:xfrm>
            <a:off x="2362200" y="5486400"/>
            <a:ext cx="43434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CBO Survey Results</a:t>
            </a:r>
            <a:endParaRPr lang="en-US" dirty="0"/>
          </a:p>
        </p:txBody>
      </p:sp>
      <p:sp>
        <p:nvSpPr>
          <p:cNvPr id="3" name="Content Placeholder 2"/>
          <p:cNvSpPr>
            <a:spLocks noGrp="1"/>
          </p:cNvSpPr>
          <p:nvPr>
            <p:ph idx="1"/>
          </p:nvPr>
        </p:nvSpPr>
        <p:spPr>
          <a:xfrm>
            <a:off x="457200" y="1219200"/>
            <a:ext cx="8229600" cy="5486400"/>
          </a:xfrm>
        </p:spPr>
        <p:txBody>
          <a:bodyPr>
            <a:normAutofit/>
          </a:bodyPr>
          <a:lstStyle/>
          <a:p>
            <a:r>
              <a:rPr lang="en-US" sz="2000" b="1" dirty="0" smtClean="0">
                <a:latin typeface="Arial" panose="020B0604020202020204" pitchFamily="34" charset="0"/>
                <a:cs typeface="Arial" panose="020B0604020202020204" pitchFamily="34" charset="0"/>
              </a:rPr>
              <a:t>Total Survey Responses=23</a:t>
            </a:r>
          </a:p>
          <a:p>
            <a:r>
              <a:rPr lang="en-US" sz="2000" b="1" dirty="0" smtClean="0">
                <a:latin typeface="Arial" panose="020B0604020202020204" pitchFamily="34" charset="0"/>
                <a:cs typeface="Arial" panose="020B0604020202020204" pitchFamily="34" charset="0"/>
              </a:rPr>
              <a:t>Do</a:t>
            </a:r>
            <a:r>
              <a:rPr lang="en-US" sz="2000" b="1" dirty="0">
                <a:latin typeface="Arial" panose="020B0604020202020204" pitchFamily="34" charset="0"/>
                <a:cs typeface="Arial" panose="020B0604020202020204" pitchFamily="34" charset="0"/>
              </a:rPr>
              <a:t> employees of your organization regularly participate in Cultural Competency/Health Literacy training </a:t>
            </a:r>
            <a:r>
              <a:rPr lang="en-US" sz="2000" b="1" dirty="0" smtClean="0">
                <a:latin typeface="Arial" panose="020B0604020202020204" pitchFamily="34" charset="0"/>
                <a:cs typeface="Arial" panose="020B0604020202020204" pitchFamily="34" charset="0"/>
              </a:rPr>
              <a:t>programs?</a:t>
            </a:r>
            <a:r>
              <a:rPr lang="en-US" sz="2000" dirty="0">
                <a:latin typeface="Arial" panose="020B0604020202020204" pitchFamily="34" charset="0"/>
                <a:cs typeface="Arial" panose="020B0604020202020204" pitchFamily="34" charset="0"/>
              </a:rPr>
              <a:t>	</a:t>
            </a:r>
            <a:endParaRPr lang="en-US" sz="2000" dirty="0" smtClean="0">
              <a:latin typeface="Arial" panose="020B0604020202020204" pitchFamily="34" charset="0"/>
              <a:cs typeface="Arial" panose="020B0604020202020204" pitchFamily="34" charset="0"/>
            </a:endParaRPr>
          </a:p>
          <a:p>
            <a:pPr lvl="1"/>
            <a:r>
              <a:rPr lang="en-US" sz="1600" dirty="0" smtClean="0">
                <a:latin typeface="Arial" panose="020B0604020202020204" pitchFamily="34" charset="0"/>
                <a:cs typeface="Arial" panose="020B0604020202020204" pitchFamily="34" charset="0"/>
              </a:rPr>
              <a:t>13-no </a:t>
            </a:r>
            <a:r>
              <a:rPr lang="en-US" sz="1600" dirty="0">
                <a:latin typeface="Arial" panose="020B0604020202020204" pitchFamily="34" charset="0"/>
                <a:cs typeface="Arial" panose="020B0604020202020204" pitchFamily="34" charset="0"/>
              </a:rPr>
              <a:t>(</a:t>
            </a:r>
            <a:r>
              <a:rPr lang="en-US" sz="1600" b="1" dirty="0">
                <a:solidFill>
                  <a:srgbClr val="FFFF00"/>
                </a:solidFill>
                <a:latin typeface="Arial" panose="020B0604020202020204" pitchFamily="34" charset="0"/>
                <a:cs typeface="Arial" panose="020B0604020202020204" pitchFamily="34" charset="0"/>
              </a:rPr>
              <a:t>56.5%</a:t>
            </a:r>
            <a:r>
              <a:rPr lang="en-US" sz="1600" dirty="0">
                <a:latin typeface="Arial" panose="020B0604020202020204" pitchFamily="34" charset="0"/>
                <a:cs typeface="Arial" panose="020B0604020202020204" pitchFamily="34" charset="0"/>
              </a:rPr>
              <a:t>); 10-yes (</a:t>
            </a:r>
            <a:r>
              <a:rPr lang="en-US" sz="1600" b="1" dirty="0">
                <a:solidFill>
                  <a:srgbClr val="FFFF00"/>
                </a:solidFill>
                <a:latin typeface="Arial" panose="020B0604020202020204" pitchFamily="34" charset="0"/>
                <a:cs typeface="Arial" panose="020B0604020202020204" pitchFamily="34" charset="0"/>
              </a:rPr>
              <a:t>43.4</a:t>
            </a:r>
            <a:r>
              <a:rPr lang="en-US" sz="1600" b="1" dirty="0" smtClean="0">
                <a:solidFill>
                  <a:srgbClr val="FFFF00"/>
                </a:solidFill>
                <a:latin typeface="Arial" panose="020B0604020202020204" pitchFamily="34" charset="0"/>
                <a:cs typeface="Arial" panose="020B0604020202020204" pitchFamily="34" charset="0"/>
              </a:rPr>
              <a:t>%</a:t>
            </a:r>
            <a:r>
              <a:rPr lang="en-US" sz="1600" dirty="0" smtClean="0">
                <a:latin typeface="Arial" panose="020B0604020202020204" pitchFamily="34" charset="0"/>
                <a:cs typeface="Arial" panose="020B0604020202020204" pitchFamily="34" charset="0"/>
              </a:rPr>
              <a:t>)</a:t>
            </a:r>
          </a:p>
          <a:p>
            <a:r>
              <a:rPr lang="en-US" sz="2000" b="1" dirty="0">
                <a:latin typeface="Arial" panose="020B0604020202020204" pitchFamily="34" charset="0"/>
                <a:cs typeface="Arial" panose="020B0604020202020204" pitchFamily="34" charset="0"/>
              </a:rPr>
              <a:t>Is this training provided by an external vendor or internally within your organization? (N=10 </a:t>
            </a:r>
            <a:r>
              <a:rPr lang="en-US" sz="2000" b="1" dirty="0" smtClean="0">
                <a:latin typeface="Arial" panose="020B0604020202020204" pitchFamily="34" charset="0"/>
                <a:cs typeface="Arial" panose="020B0604020202020204" pitchFamily="34" charset="0"/>
              </a:rPr>
              <a:t>Yes)</a:t>
            </a:r>
          </a:p>
          <a:p>
            <a:pPr lvl="1"/>
            <a:r>
              <a:rPr lang="en-US" sz="1600" dirty="0" smtClean="0">
                <a:latin typeface="Arial" panose="020B0604020202020204" pitchFamily="34" charset="0"/>
                <a:cs typeface="Arial" panose="020B0604020202020204" pitchFamily="34" charset="0"/>
              </a:rPr>
              <a:t>7-internally </a:t>
            </a:r>
            <a:r>
              <a:rPr lang="en-US" sz="1600" dirty="0">
                <a:latin typeface="Arial" panose="020B0604020202020204" pitchFamily="34" charset="0"/>
                <a:cs typeface="Arial" panose="020B0604020202020204" pitchFamily="34" charset="0"/>
              </a:rPr>
              <a:t>provided; 1 Externally (1199 SEIU); 1 Right at Home University (online program); 1 No </a:t>
            </a:r>
            <a:r>
              <a:rPr lang="en-US" sz="1600" dirty="0" smtClean="0">
                <a:latin typeface="Arial" panose="020B0604020202020204" pitchFamily="34" charset="0"/>
                <a:cs typeface="Arial" panose="020B0604020202020204" pitchFamily="34" charset="0"/>
              </a:rPr>
              <a:t>response</a:t>
            </a:r>
          </a:p>
          <a:p>
            <a:endParaRPr lang="en-US" sz="2000" dirty="0"/>
          </a:p>
          <a:p>
            <a:endParaRPr lang="en-US" sz="2000" dirty="0"/>
          </a:p>
          <a:p>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3591234542"/>
              </p:ext>
            </p:extLst>
          </p:nvPr>
        </p:nvGraphicFramePr>
        <p:xfrm>
          <a:off x="152400" y="3817209"/>
          <a:ext cx="8839200" cy="2786634"/>
        </p:xfrm>
        <a:graphic>
          <a:graphicData uri="http://schemas.openxmlformats.org/drawingml/2006/table">
            <a:tbl>
              <a:tblPr firstRow="1" firstCol="1" bandRow="1">
                <a:tableStyleId>{3C2FFA5D-87B4-456A-9821-1D502468CF0F}</a:tableStyleId>
              </a:tblPr>
              <a:tblGrid>
                <a:gridCol w="1104483"/>
                <a:gridCol w="1105317"/>
                <a:gridCol w="1104483"/>
                <a:gridCol w="1105317"/>
                <a:gridCol w="1104483"/>
                <a:gridCol w="1105317"/>
                <a:gridCol w="1104483"/>
                <a:gridCol w="1105317"/>
              </a:tblGrid>
              <a:tr h="2496536">
                <a:tc>
                  <a:txBody>
                    <a:bodyPr/>
                    <a:lstStyle/>
                    <a:p>
                      <a:pPr marL="0" marR="0" algn="ctr">
                        <a:lnSpc>
                          <a:spcPct val="115000"/>
                        </a:lnSpc>
                        <a:spcBef>
                          <a:spcPts val="0"/>
                        </a:spcBef>
                        <a:spcAft>
                          <a:spcPts val="0"/>
                        </a:spcAft>
                      </a:pPr>
                      <a:r>
                        <a:rPr lang="en-US" sz="1100" dirty="0">
                          <a:effectLst/>
                        </a:rPr>
                        <a:t>Defining and Identifying health disparities</a:t>
                      </a:r>
                    </a:p>
                    <a:p>
                      <a:pPr marL="0" marR="0" algn="ct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rPr>
                        <a:t>Defining social determinants of health</a:t>
                      </a:r>
                    </a:p>
                    <a:p>
                      <a:pPr marL="0" marR="0" algn="ct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rPr>
                        <a:t>Defining and identifying cultural barriers to health</a:t>
                      </a:r>
                    </a:p>
                    <a:p>
                      <a:pPr marL="0" marR="0" algn="ct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rPr>
                        <a:t>Methods to gain better insight into patient/client culture and understanding cultural perspectives</a:t>
                      </a:r>
                    </a:p>
                    <a:p>
                      <a:pPr marL="0" marR="0" algn="ct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rPr>
                        <a:t>Understanding personal bias and preventing it from affecting patient/client care/Unconscious Bias</a:t>
                      </a:r>
                    </a:p>
                    <a:p>
                      <a:pPr marL="0" marR="0" algn="ct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rPr>
                        <a:t>Cultural perspectives on health and medicine among community members and implications for community based organizations</a:t>
                      </a:r>
                    </a:p>
                    <a:p>
                      <a:pPr marL="0" marR="0" algn="ct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rPr>
                        <a:t>General understanding of health literacy and factors influencing health literacy including tools that can be used to promote and assess health literacy</a:t>
                      </a:r>
                    </a:p>
                    <a:p>
                      <a:pPr marL="0" marR="0" algn="ct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dirty="0">
                          <a:effectLst/>
                        </a:rPr>
                        <a:t>All of the above</a:t>
                      </a:r>
                    </a:p>
                    <a:p>
                      <a:pPr marL="0" marR="0" algn="ctr">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879">
                <a:tc>
                  <a:txBody>
                    <a:bodyPr/>
                    <a:lstStyle/>
                    <a:p>
                      <a:pPr marL="0" marR="0" algn="ctr">
                        <a:lnSpc>
                          <a:spcPct val="115000"/>
                        </a:lnSpc>
                        <a:spcBef>
                          <a:spcPts val="0"/>
                        </a:spcBef>
                        <a:spcAft>
                          <a:spcPts val="0"/>
                        </a:spcAft>
                      </a:pPr>
                      <a:r>
                        <a:rPr lang="en-US" sz="1600" b="1" dirty="0">
                          <a:effectLst/>
                        </a:rPr>
                        <a:t>2/10</a:t>
                      </a:r>
                      <a:endParaRPr lang="en-US"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rPr>
                        <a:t>3/10</a:t>
                      </a:r>
                      <a:endParaRPr lang="en-US"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rPr>
                        <a:t>5/10</a:t>
                      </a:r>
                      <a:endParaRPr lang="en-US"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rPr>
                        <a:t>3/10</a:t>
                      </a:r>
                      <a:endParaRPr lang="en-US"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rPr>
                        <a:t>4/10</a:t>
                      </a:r>
                      <a:endParaRPr lang="en-US"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rPr>
                        <a:t>3/10</a:t>
                      </a:r>
                      <a:endParaRPr lang="en-US"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rPr>
                        <a:t>4/10</a:t>
                      </a:r>
                      <a:endParaRPr lang="en-US"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effectLst/>
                        </a:rPr>
                        <a:t>3/10</a:t>
                      </a:r>
                      <a:endParaRPr lang="en-US" sz="1600" b="1" dirty="0">
                        <a:effectLst/>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373935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p:nvPr/>
        </p:nvSpPr>
        <p:spPr>
          <a:xfrm>
            <a:off x="2362200" y="5486400"/>
            <a:ext cx="434340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CBO Survey Results</a:t>
            </a:r>
            <a:endParaRPr lang="en-US" dirty="0"/>
          </a:p>
        </p:txBody>
      </p:sp>
      <p:sp>
        <p:nvSpPr>
          <p:cNvPr id="3" name="Content Placeholder 2"/>
          <p:cNvSpPr>
            <a:spLocks noGrp="1"/>
          </p:cNvSpPr>
          <p:nvPr>
            <p:ph idx="1"/>
          </p:nvPr>
        </p:nvSpPr>
        <p:spPr>
          <a:xfrm>
            <a:off x="457200" y="1219200"/>
            <a:ext cx="8229600" cy="5486400"/>
          </a:xfrm>
        </p:spPr>
        <p:txBody>
          <a:bodyPr>
            <a:normAutofit lnSpcReduction="10000"/>
          </a:bodyPr>
          <a:lstStyle/>
          <a:p>
            <a:r>
              <a:rPr lang="en-US" sz="2000" b="1" dirty="0">
                <a:latin typeface="Arial" panose="020B0604020202020204" pitchFamily="34" charset="0"/>
                <a:cs typeface="Arial" panose="020B0604020202020204" pitchFamily="34" charset="0"/>
              </a:rPr>
              <a:t>Are you interested in providing a tailored Cultural Competency/Health Literacy Training program for staff members within your organization?</a:t>
            </a:r>
            <a:endParaRPr lang="en-US" sz="2000" dirty="0">
              <a:latin typeface="Arial" panose="020B0604020202020204" pitchFamily="34" charset="0"/>
              <a:cs typeface="Arial" panose="020B0604020202020204" pitchFamily="34" charset="0"/>
            </a:endParaRPr>
          </a:p>
          <a:p>
            <a:pPr lvl="1"/>
            <a:r>
              <a:rPr lang="en-US" sz="1600" dirty="0">
                <a:latin typeface="Arial" panose="020B0604020202020204" pitchFamily="34" charset="0"/>
                <a:cs typeface="Arial" panose="020B0604020202020204" pitchFamily="34" charset="0"/>
              </a:rPr>
              <a:t>12-yes (</a:t>
            </a:r>
            <a:r>
              <a:rPr lang="en-US" sz="1600" b="1" dirty="0">
                <a:solidFill>
                  <a:srgbClr val="FFFF00"/>
                </a:solidFill>
                <a:latin typeface="Arial" panose="020B0604020202020204" pitchFamily="34" charset="0"/>
                <a:cs typeface="Arial" panose="020B0604020202020204" pitchFamily="34" charset="0"/>
              </a:rPr>
              <a:t>52.1</a:t>
            </a:r>
            <a:r>
              <a:rPr lang="en-US" sz="1600" dirty="0">
                <a:latin typeface="Arial" panose="020B0604020202020204" pitchFamily="34" charset="0"/>
                <a:cs typeface="Arial" panose="020B0604020202020204" pitchFamily="34" charset="0"/>
              </a:rPr>
              <a:t>%); 5-no; 6-maybe (</a:t>
            </a:r>
            <a:r>
              <a:rPr lang="en-US" sz="1600" b="1" dirty="0">
                <a:solidFill>
                  <a:srgbClr val="FFFF00"/>
                </a:solidFill>
                <a:latin typeface="Arial" panose="020B0604020202020204" pitchFamily="34" charset="0"/>
                <a:cs typeface="Arial" panose="020B0604020202020204" pitchFamily="34" charset="0"/>
              </a:rPr>
              <a:t>26%</a:t>
            </a:r>
            <a:r>
              <a:rPr lang="en-US" sz="1600" dirty="0">
                <a:latin typeface="Arial" panose="020B0604020202020204" pitchFamily="34" charset="0"/>
                <a:cs typeface="Arial" panose="020B0604020202020204" pitchFamily="34" charset="0"/>
              </a:rPr>
              <a:t>)</a:t>
            </a:r>
          </a:p>
          <a:p>
            <a:pPr>
              <a:spcBef>
                <a:spcPts val="0"/>
              </a:spcBef>
            </a:pPr>
            <a:endParaRPr lang="en-US" sz="2000" b="1" dirty="0" smtClean="0">
              <a:latin typeface="Arial" panose="020B0604020202020204" pitchFamily="34" charset="0"/>
              <a:cs typeface="Arial" panose="020B0604020202020204" pitchFamily="34" charset="0"/>
            </a:endParaRPr>
          </a:p>
          <a:p>
            <a:pPr>
              <a:spcBef>
                <a:spcPts val="0"/>
              </a:spcBef>
            </a:pPr>
            <a:r>
              <a:rPr lang="en-US" sz="2000" b="1" dirty="0" smtClean="0">
                <a:latin typeface="Arial" panose="020B0604020202020204" pitchFamily="34" charset="0"/>
                <a:cs typeface="Arial" panose="020B0604020202020204" pitchFamily="34" charset="0"/>
              </a:rPr>
              <a:t>If </a:t>
            </a:r>
            <a:r>
              <a:rPr lang="en-US" sz="2000" b="1" dirty="0">
                <a:latin typeface="Arial" panose="020B0604020202020204" pitchFamily="34" charset="0"/>
                <a:cs typeface="Arial" panose="020B0604020202020204" pitchFamily="34" charset="0"/>
              </a:rPr>
              <a:t>your staff were to attend a training session, what is the maximum amount of time they would have allotted to participate?</a:t>
            </a:r>
            <a:endParaRPr lang="en-US" sz="2000" dirty="0">
              <a:latin typeface="Arial" panose="020B0604020202020204" pitchFamily="34" charset="0"/>
              <a:cs typeface="Arial" panose="020B0604020202020204" pitchFamily="34" charset="0"/>
            </a:endParaRPr>
          </a:p>
          <a:p>
            <a:pPr marL="0" indent="0">
              <a:spcBef>
                <a:spcPts val="0"/>
              </a:spcBef>
              <a:buNone/>
            </a:pPr>
            <a:r>
              <a:rPr lang="en-US" sz="2000" dirty="0">
                <a:latin typeface="Arial" panose="020B0604020202020204" pitchFamily="34" charset="0"/>
                <a:cs typeface="Arial" panose="020B0604020202020204" pitchFamily="34" charset="0"/>
              </a:rPr>
              <a:t> </a:t>
            </a:r>
          </a:p>
          <a:p>
            <a:pPr lvl="1">
              <a:spcBef>
                <a:spcPts val="0"/>
              </a:spcBef>
            </a:pPr>
            <a:r>
              <a:rPr lang="en-US" sz="1600" dirty="0">
                <a:latin typeface="Arial" panose="020B0604020202020204" pitchFamily="34" charset="0"/>
                <a:cs typeface="Arial" panose="020B0604020202020204" pitchFamily="34" charset="0"/>
              </a:rPr>
              <a:t>Flexibility depending on program type-1 respondent</a:t>
            </a:r>
          </a:p>
          <a:p>
            <a:pPr lvl="1">
              <a:spcBef>
                <a:spcPts val="0"/>
              </a:spcBef>
            </a:pPr>
            <a:r>
              <a:rPr lang="en-US" sz="1600" dirty="0">
                <a:latin typeface="Arial" panose="020B0604020202020204" pitchFamily="34" charset="0"/>
                <a:cs typeface="Arial" panose="020B0604020202020204" pitchFamily="34" charset="0"/>
              </a:rPr>
              <a:t>Greater than 3 hours-1 respondent </a:t>
            </a:r>
          </a:p>
          <a:p>
            <a:pPr lvl="1">
              <a:spcBef>
                <a:spcPts val="0"/>
              </a:spcBef>
            </a:pPr>
            <a:r>
              <a:rPr lang="en-US" sz="1600" dirty="0">
                <a:latin typeface="Arial" panose="020B0604020202020204" pitchFamily="34" charset="0"/>
                <a:cs typeface="Arial" panose="020B0604020202020204" pitchFamily="34" charset="0"/>
              </a:rPr>
              <a:t>3 hours- 6 respondents</a:t>
            </a:r>
          </a:p>
          <a:p>
            <a:pPr lvl="1">
              <a:spcBef>
                <a:spcPts val="0"/>
              </a:spcBef>
            </a:pPr>
            <a:r>
              <a:rPr lang="en-US" sz="1600" dirty="0">
                <a:latin typeface="Arial" panose="020B0604020202020204" pitchFamily="34" charset="0"/>
                <a:cs typeface="Arial" panose="020B0604020202020204" pitchFamily="34" charset="0"/>
              </a:rPr>
              <a:t>2 hours-4 respondents</a:t>
            </a:r>
          </a:p>
          <a:p>
            <a:pPr lvl="1">
              <a:spcBef>
                <a:spcPts val="0"/>
              </a:spcBef>
            </a:pPr>
            <a:r>
              <a:rPr lang="en-US" sz="1600" dirty="0">
                <a:latin typeface="Arial" panose="020B0604020202020204" pitchFamily="34" charset="0"/>
                <a:cs typeface="Arial" panose="020B0604020202020204" pitchFamily="34" charset="0"/>
              </a:rPr>
              <a:t>1.5 hours- 3 </a:t>
            </a:r>
            <a:r>
              <a:rPr lang="en-US" sz="1600" dirty="0" smtClean="0">
                <a:latin typeface="Arial" panose="020B0604020202020204" pitchFamily="34" charset="0"/>
                <a:cs typeface="Arial" panose="020B0604020202020204" pitchFamily="34" charset="0"/>
              </a:rPr>
              <a:t>respondents</a:t>
            </a:r>
          </a:p>
          <a:p>
            <a:r>
              <a:rPr lang="en-US" sz="2000" b="1" dirty="0">
                <a:latin typeface="Arial" panose="020B0604020202020204" pitchFamily="34" charset="0"/>
                <a:cs typeface="Arial" panose="020B0604020202020204" pitchFamily="34" charset="0"/>
              </a:rPr>
              <a:t>Which method of program delivery is most desirable to your organization? Please rank the following in order of importance, where 1 is most important and 3 is least important; </a:t>
            </a:r>
            <a:endParaRPr lang="en-US" sz="1600" dirty="0">
              <a:latin typeface="Arial" panose="020B0604020202020204" pitchFamily="34" charset="0"/>
              <a:cs typeface="Arial" panose="020B0604020202020204" pitchFamily="34" charset="0"/>
            </a:endParaRPr>
          </a:p>
          <a:p>
            <a:pPr lvl="1"/>
            <a:r>
              <a:rPr lang="en-US" sz="1600" b="1" i="1" dirty="0">
                <a:solidFill>
                  <a:srgbClr val="FFFF00"/>
                </a:solidFill>
                <a:latin typeface="Arial" panose="020B0604020202020204" pitchFamily="34" charset="0"/>
                <a:cs typeface="Arial" panose="020B0604020202020204" pitchFamily="34" charset="0"/>
              </a:rPr>
              <a:t>#1-Face to Face (24 points)</a:t>
            </a:r>
          </a:p>
          <a:p>
            <a:pPr lvl="1"/>
            <a:r>
              <a:rPr lang="en-US" sz="1600" dirty="0">
                <a:latin typeface="Arial" panose="020B0604020202020204" pitchFamily="34" charset="0"/>
                <a:cs typeface="Arial" panose="020B0604020202020204" pitchFamily="34" charset="0"/>
              </a:rPr>
              <a:t>#2-Facilitated Live (32 points)</a:t>
            </a:r>
          </a:p>
          <a:p>
            <a:pPr lvl="1"/>
            <a:r>
              <a:rPr lang="en-US" sz="1600" dirty="0">
                <a:latin typeface="Arial" panose="020B0604020202020204" pitchFamily="34" charset="0"/>
                <a:cs typeface="Arial" panose="020B0604020202020204" pitchFamily="34" charset="0"/>
              </a:rPr>
              <a:t>#3-Recorded Webinar (46 points)</a:t>
            </a:r>
          </a:p>
          <a:p>
            <a:pPr lvl="1">
              <a:spcBef>
                <a:spcPts val="0"/>
              </a:spcBef>
            </a:pPr>
            <a:endParaRPr lang="en-US" sz="1600" dirty="0">
              <a:latin typeface="Arial" panose="020B0604020202020204" pitchFamily="34" charset="0"/>
              <a:cs typeface="Arial" panose="020B0604020202020204" pitchFamily="34" charset="0"/>
            </a:endParaRPr>
          </a:p>
          <a:p>
            <a:endParaRPr lang="en-US" sz="2000" dirty="0"/>
          </a:p>
          <a:p>
            <a:endParaRPr lang="en-US" sz="2000" dirty="0"/>
          </a:p>
        </p:txBody>
      </p:sp>
    </p:spTree>
    <p:extLst>
      <p:ext uri="{BB962C8B-B14F-4D97-AF65-F5344CB8AC3E}">
        <p14:creationId xmlns:p14="http://schemas.microsoft.com/office/powerpoint/2010/main" val="31251822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2" name="Rectangle 11"/>
          <p:cNvSpPr/>
          <p:nvPr/>
        </p:nvSpPr>
        <p:spPr>
          <a:xfrm>
            <a:off x="2819400" y="5638800"/>
            <a:ext cx="3657600" cy="1066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CBO Survey Results</a:t>
            </a:r>
            <a:endParaRPr lang="en-US" dirty="0"/>
          </a:p>
        </p:txBody>
      </p:sp>
      <p:sp>
        <p:nvSpPr>
          <p:cNvPr id="3" name="Content Placeholder 2"/>
          <p:cNvSpPr>
            <a:spLocks noGrp="1"/>
          </p:cNvSpPr>
          <p:nvPr>
            <p:ph idx="1"/>
          </p:nvPr>
        </p:nvSpPr>
        <p:spPr>
          <a:xfrm>
            <a:off x="457200" y="1219200"/>
            <a:ext cx="8229600" cy="4525963"/>
          </a:xfrm>
        </p:spPr>
        <p:txBody>
          <a:bodyPr>
            <a:normAutofit/>
          </a:bodyPr>
          <a:lstStyle/>
          <a:p>
            <a:endParaRPr lang="en-US" sz="2400" dirty="0"/>
          </a:p>
          <a:p>
            <a:endParaRPr lang="en-US" sz="2000" dirty="0"/>
          </a:p>
          <a:p>
            <a:endParaRPr lang="en-US" sz="2000" dirty="0"/>
          </a:p>
        </p:txBody>
      </p:sp>
      <p:pic>
        <p:nvPicPr>
          <p:cNvPr id="615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799" y="2819400"/>
            <a:ext cx="8821907" cy="32759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19552" y="1752600"/>
            <a:ext cx="8534400" cy="707886"/>
          </a:xfrm>
          <a:prstGeom prst="rect">
            <a:avLst/>
          </a:prstGeom>
        </p:spPr>
        <p:txBody>
          <a:bodyPr wrap="square">
            <a:spAutoFit/>
          </a:bodyPr>
          <a:lstStyle/>
          <a:p>
            <a:pPr marL="285750" indent="-285750">
              <a:buFont typeface="Arial" panose="020B0604020202020204" pitchFamily="34" charset="0"/>
              <a:buChar char="•"/>
            </a:pPr>
            <a:r>
              <a:rPr lang="en-US" sz="2000" b="1" dirty="0">
                <a:latin typeface="Arial" panose="020B0604020202020204" pitchFamily="34" charset="0"/>
                <a:cs typeface="Arial" panose="020B0604020202020204" pitchFamily="34" charset="0"/>
              </a:rPr>
              <a:t>Which Cultural Competency/Health Literacy curriculum topics have greatest value to your organization?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23285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PHIP Grant Update</a:t>
            </a:r>
            <a:endParaRPr lang="en-US" dirty="0"/>
          </a:p>
        </p:txBody>
      </p:sp>
      <p:sp>
        <p:nvSpPr>
          <p:cNvPr id="3" name="Content Placeholder 2"/>
          <p:cNvSpPr>
            <a:spLocks noGrp="1"/>
          </p:cNvSpPr>
          <p:nvPr>
            <p:ph idx="1"/>
          </p:nvPr>
        </p:nvSpPr>
        <p:spPr/>
        <p:txBody>
          <a:bodyPr/>
          <a:lstStyle/>
          <a:p>
            <a:r>
              <a:rPr lang="en-US" dirty="0" smtClean="0"/>
              <a:t>Grant Funding Period</a:t>
            </a:r>
          </a:p>
          <a:p>
            <a:r>
              <a:rPr lang="en-US" dirty="0" smtClean="0"/>
              <a:t>Spending restrictions</a:t>
            </a:r>
            <a:endParaRPr lang="en-US" dirty="0"/>
          </a:p>
        </p:txBody>
      </p:sp>
    </p:spTree>
    <p:extLst>
      <p:ext uri="{BB962C8B-B14F-4D97-AF65-F5344CB8AC3E}">
        <p14:creationId xmlns:p14="http://schemas.microsoft.com/office/powerpoint/2010/main" val="1106829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Workgroup</a:t>
            </a:r>
            <a:endParaRPr lang="en-US" dirty="0"/>
          </a:p>
        </p:txBody>
      </p:sp>
      <p:sp>
        <p:nvSpPr>
          <p:cNvPr id="3" name="Content Placeholder 2"/>
          <p:cNvSpPr>
            <a:spLocks noGrp="1"/>
          </p:cNvSpPr>
          <p:nvPr>
            <p:ph idx="1"/>
          </p:nvPr>
        </p:nvSpPr>
        <p:spPr>
          <a:xfrm>
            <a:off x="457200" y="1600201"/>
            <a:ext cx="8229600" cy="4267200"/>
          </a:xfrm>
        </p:spPr>
        <p:txBody>
          <a:bodyPr>
            <a:normAutofit lnSpcReduction="10000"/>
          </a:bodyPr>
          <a:lstStyle/>
          <a:p>
            <a:r>
              <a:rPr lang="en-US" dirty="0" smtClean="0"/>
              <a:t>Review of Prevention Agenda Priorities Selected</a:t>
            </a:r>
          </a:p>
          <a:p>
            <a:r>
              <a:rPr lang="en-US" dirty="0" smtClean="0"/>
              <a:t>Community Member Survey</a:t>
            </a:r>
          </a:p>
          <a:p>
            <a:r>
              <a:rPr lang="en-US" dirty="0" smtClean="0"/>
              <a:t>Nassau and Suffolk Qualitative Data Reports: CBO Summit Events</a:t>
            </a:r>
          </a:p>
          <a:p>
            <a:r>
              <a:rPr lang="en-US" dirty="0" smtClean="0"/>
              <a:t>PHIP-Specific Community Health Assessment Template-June 10, 2016</a:t>
            </a:r>
          </a:p>
          <a:p>
            <a:r>
              <a:rPr lang="en-US" dirty="0" smtClean="0"/>
              <a:t>Data available via LIHC website</a:t>
            </a:r>
          </a:p>
          <a:p>
            <a:pPr marL="457200" lvl="1" indent="0">
              <a:buNone/>
            </a:pPr>
            <a:endParaRPr lang="en-US" dirty="0" smtClean="0"/>
          </a:p>
        </p:txBody>
      </p:sp>
    </p:spTree>
    <p:extLst>
      <p:ext uri="{BB962C8B-B14F-4D97-AF65-F5344CB8AC3E}">
        <p14:creationId xmlns:p14="http://schemas.microsoft.com/office/powerpoint/2010/main" val="16298540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Workgroup Continued..</a:t>
            </a:r>
            <a:endParaRPr lang="en-US" dirty="0"/>
          </a:p>
        </p:txBody>
      </p:sp>
      <p:sp>
        <p:nvSpPr>
          <p:cNvPr id="3" name="Content Placeholder 2"/>
          <p:cNvSpPr>
            <a:spLocks noGrp="1"/>
          </p:cNvSpPr>
          <p:nvPr>
            <p:ph idx="1"/>
          </p:nvPr>
        </p:nvSpPr>
        <p:spPr>
          <a:xfrm>
            <a:off x="457200" y="1600201"/>
            <a:ext cx="8229600" cy="4267200"/>
          </a:xfrm>
        </p:spPr>
        <p:txBody>
          <a:bodyPr>
            <a:normAutofit/>
          </a:bodyPr>
          <a:lstStyle/>
          <a:p>
            <a:r>
              <a:rPr lang="en-US" dirty="0"/>
              <a:t>Status of County Reports: Vital </a:t>
            </a:r>
            <a:r>
              <a:rPr lang="en-US" dirty="0" smtClean="0"/>
              <a:t>Statistics</a:t>
            </a:r>
            <a:endParaRPr lang="en-US" dirty="0"/>
          </a:p>
          <a:p>
            <a:r>
              <a:rPr lang="en-US" dirty="0" smtClean="0"/>
              <a:t>Wellness Portal and Complementary Training Session for Wellness Survey Use</a:t>
            </a:r>
          </a:p>
          <a:p>
            <a:r>
              <a:rPr lang="en-US" dirty="0" smtClean="0"/>
              <a:t>Suffolk Care Collaborative Partnership</a:t>
            </a:r>
            <a:endParaRPr lang="en-US" dirty="0"/>
          </a:p>
        </p:txBody>
      </p:sp>
    </p:spTree>
    <p:extLst>
      <p:ext uri="{BB962C8B-B14F-4D97-AF65-F5344CB8AC3E}">
        <p14:creationId xmlns:p14="http://schemas.microsoft.com/office/powerpoint/2010/main" val="3046669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DSRIP Performing Provider System Partnerships</a:t>
            </a:r>
            <a:endParaRPr lang="en-US" dirty="0"/>
          </a:p>
        </p:txBody>
      </p:sp>
      <p:sp>
        <p:nvSpPr>
          <p:cNvPr id="3" name="Content Placeholder 2"/>
          <p:cNvSpPr>
            <a:spLocks noGrp="1"/>
          </p:cNvSpPr>
          <p:nvPr>
            <p:ph idx="1"/>
          </p:nvPr>
        </p:nvSpPr>
        <p:spPr/>
        <p:txBody>
          <a:bodyPr/>
          <a:lstStyle/>
          <a:p>
            <a:r>
              <a:rPr lang="en-US" dirty="0" smtClean="0"/>
              <a:t>Long </a:t>
            </a:r>
            <a:r>
              <a:rPr lang="en-US" dirty="0" smtClean="0"/>
              <a:t>Island Health Networking </a:t>
            </a:r>
            <a:r>
              <a:rPr lang="en-US" dirty="0" smtClean="0"/>
              <a:t>Expo as a follow up to CBO Summit Events</a:t>
            </a:r>
            <a:endParaRPr lang="en-US" dirty="0" smtClean="0"/>
          </a:p>
          <a:p>
            <a:pPr marL="457200" lvl="1" indent="0">
              <a:buNone/>
            </a:pPr>
            <a:endParaRPr lang="en-US" dirty="0" smtClean="0"/>
          </a:p>
        </p:txBody>
      </p:sp>
    </p:spTree>
    <p:extLst>
      <p:ext uri="{BB962C8B-B14F-4D97-AF65-F5344CB8AC3E}">
        <p14:creationId xmlns:p14="http://schemas.microsoft.com/office/powerpoint/2010/main" val="25568777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Opportunity</a:t>
            </a:r>
            <a:endParaRPr lang="en-US" dirty="0"/>
          </a:p>
        </p:txBody>
      </p:sp>
      <p:sp>
        <p:nvSpPr>
          <p:cNvPr id="3" name="Content Placeholder 2"/>
          <p:cNvSpPr>
            <a:spLocks noGrp="1"/>
          </p:cNvSpPr>
          <p:nvPr>
            <p:ph idx="1"/>
          </p:nvPr>
        </p:nvSpPr>
        <p:spPr/>
        <p:txBody>
          <a:bodyPr/>
          <a:lstStyle/>
          <a:p>
            <a:r>
              <a:rPr lang="en-US" dirty="0" smtClean="0"/>
              <a:t>Healthiest Cities and Counties Challenge-Grant Opportunity</a:t>
            </a:r>
          </a:p>
          <a:p>
            <a:pPr marL="0" indent="0">
              <a:buNone/>
            </a:pPr>
            <a:endParaRPr lang="en-US" dirty="0"/>
          </a:p>
        </p:txBody>
      </p:sp>
    </p:spTree>
    <p:extLst>
      <p:ext uri="{BB962C8B-B14F-4D97-AF65-F5344CB8AC3E}">
        <p14:creationId xmlns:p14="http://schemas.microsoft.com/office/powerpoint/2010/main" val="33689368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Healthiest Cities and Counties</a:t>
            </a:r>
            <a:endParaRPr lang="en-US" dirty="0"/>
          </a:p>
        </p:txBody>
      </p:sp>
      <p:sp>
        <p:nvSpPr>
          <p:cNvPr id="3" name="Content Placeholder 2"/>
          <p:cNvSpPr>
            <a:spLocks noGrp="1"/>
          </p:cNvSpPr>
          <p:nvPr>
            <p:ph idx="1"/>
          </p:nvPr>
        </p:nvSpPr>
        <p:spPr>
          <a:xfrm>
            <a:off x="457200" y="1219200"/>
            <a:ext cx="8229600" cy="4906963"/>
          </a:xfrm>
        </p:spPr>
        <p:txBody>
          <a:bodyPr>
            <a:normAutofit/>
          </a:bodyPr>
          <a:lstStyle/>
          <a:p>
            <a:r>
              <a:rPr lang="en-US" sz="2400" dirty="0" smtClean="0"/>
              <a:t>Aetna, APHA, </a:t>
            </a:r>
            <a:r>
              <a:rPr lang="en-US" sz="2400" dirty="0" err="1" smtClean="0"/>
              <a:t>NACo</a:t>
            </a:r>
            <a:endParaRPr lang="en-US" sz="2400" dirty="0" smtClean="0"/>
          </a:p>
          <a:p>
            <a:r>
              <a:rPr lang="en-US" sz="2400" dirty="0" smtClean="0"/>
              <a:t>Vision:</a:t>
            </a:r>
          </a:p>
          <a:p>
            <a:pPr lvl="1"/>
            <a:r>
              <a:rPr lang="en-US" sz="2000" dirty="0" smtClean="0"/>
              <a:t>Support communities in their collaborative efforts to become healthier places to live, work, learn, play and pray</a:t>
            </a:r>
          </a:p>
          <a:p>
            <a:pPr lvl="1"/>
            <a:r>
              <a:rPr lang="en-US" sz="2000" dirty="0" smtClean="0"/>
              <a:t>Recognize excellence in achieving a measurable impact as a result of these efforts</a:t>
            </a:r>
          </a:p>
          <a:p>
            <a:pPr lvl="1"/>
            <a:r>
              <a:rPr lang="en-US" sz="2000" dirty="0" smtClean="0"/>
              <a:t>Identify models of effective collaboration that can be sustained and replicated throughout the US</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191000"/>
            <a:ext cx="7633648" cy="2416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480081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Healthiest Cities and Counties</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70334" y="2590800"/>
            <a:ext cx="7903766"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457200" y="1219200"/>
            <a:ext cx="8229600" cy="4906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smtClean="0"/>
              <a:t>Must pick at least one domain from Table 1</a:t>
            </a:r>
          </a:p>
          <a:p>
            <a:r>
              <a:rPr lang="en-US" sz="2400" dirty="0" smtClean="0"/>
              <a:t>From selected domain the program must address at least one metric.</a:t>
            </a:r>
            <a:endParaRPr lang="en-US" dirty="0"/>
          </a:p>
        </p:txBody>
      </p:sp>
    </p:spTree>
    <p:extLst>
      <p:ext uri="{BB962C8B-B14F-4D97-AF65-F5344CB8AC3E}">
        <p14:creationId xmlns:p14="http://schemas.microsoft.com/office/powerpoint/2010/main" val="161717680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Healthiest Cities and Counties</a:t>
            </a:r>
            <a:endParaRPr lang="en-US" dirty="0"/>
          </a:p>
        </p:txBody>
      </p:sp>
      <p:sp>
        <p:nvSpPr>
          <p:cNvPr id="3" name="Content Placeholder 2"/>
          <p:cNvSpPr>
            <a:spLocks noGrp="1"/>
          </p:cNvSpPr>
          <p:nvPr>
            <p:ph idx="1"/>
          </p:nvPr>
        </p:nvSpPr>
        <p:spPr>
          <a:xfrm>
            <a:off x="457200" y="1447800"/>
            <a:ext cx="8229600" cy="4525963"/>
          </a:xfrm>
        </p:spPr>
        <p:txBody>
          <a:bodyPr>
            <a:normAutofit fontScale="77500" lnSpcReduction="20000"/>
          </a:bodyPr>
          <a:lstStyle/>
          <a:p>
            <a:pPr marL="514350" indent="-514350">
              <a:buFont typeface="+mj-lt"/>
              <a:buAutoNum type="arabicPeriod"/>
            </a:pPr>
            <a:r>
              <a:rPr lang="en-US" dirty="0" smtClean="0"/>
              <a:t>How does the project address </a:t>
            </a:r>
            <a:r>
              <a:rPr lang="en-US" b="1" i="1" dirty="0" smtClean="0">
                <a:effectLst>
                  <a:outerShdw blurRad="38100" dist="38100" dir="2700000" algn="tl">
                    <a:srgbClr val="000000">
                      <a:alpha val="43137"/>
                    </a:srgbClr>
                  </a:outerShdw>
                </a:effectLst>
              </a:rPr>
              <a:t>population health</a:t>
            </a:r>
            <a:r>
              <a:rPr lang="en-US" dirty="0" smtClean="0"/>
              <a:t> and </a:t>
            </a:r>
            <a:r>
              <a:rPr lang="en-US" b="1" i="1" dirty="0" smtClean="0">
                <a:effectLst>
                  <a:outerShdw blurRad="38100" dist="38100" dir="2700000" algn="tl">
                    <a:srgbClr val="000000">
                      <a:alpha val="43137"/>
                    </a:srgbClr>
                  </a:outerShdw>
                </a:effectLst>
              </a:rPr>
              <a:t>health equity</a:t>
            </a:r>
            <a:r>
              <a:rPr lang="en-US" dirty="0" smtClean="0"/>
              <a:t> in target communities?</a:t>
            </a:r>
          </a:p>
          <a:p>
            <a:pPr marL="514350" indent="-514350">
              <a:buFont typeface="+mj-lt"/>
              <a:buAutoNum type="arabicPeriod"/>
            </a:pPr>
            <a:r>
              <a:rPr lang="en-US" dirty="0" smtClean="0"/>
              <a:t>What </a:t>
            </a:r>
            <a:r>
              <a:rPr lang="en-US" b="1" i="1" dirty="0" smtClean="0">
                <a:effectLst>
                  <a:outerShdw blurRad="38100" dist="38100" dir="2700000" algn="tl">
                    <a:srgbClr val="000000">
                      <a:alpha val="43137"/>
                    </a:srgbClr>
                  </a:outerShdw>
                </a:effectLst>
              </a:rPr>
              <a:t>cross-sector collaborations </a:t>
            </a:r>
            <a:r>
              <a:rPr lang="en-US" dirty="0" smtClean="0"/>
              <a:t>will be used to establish or build upon between health and other sectors?</a:t>
            </a:r>
          </a:p>
          <a:p>
            <a:pPr marL="514350" indent="-514350">
              <a:buFont typeface="+mj-lt"/>
              <a:buAutoNum type="arabicPeriod"/>
            </a:pPr>
            <a:r>
              <a:rPr lang="en-US" dirty="0" smtClean="0"/>
              <a:t>What </a:t>
            </a:r>
            <a:r>
              <a:rPr lang="en-US" b="1" i="1" dirty="0" smtClean="0">
                <a:effectLst>
                  <a:outerShdw blurRad="38100" dist="38100" dir="2700000" algn="tl">
                    <a:srgbClr val="000000">
                      <a:alpha val="43137"/>
                    </a:srgbClr>
                  </a:outerShdw>
                </a:effectLst>
              </a:rPr>
              <a:t>measures</a:t>
            </a:r>
            <a:r>
              <a:rPr lang="en-US" dirty="0" smtClean="0"/>
              <a:t> will the cross-sector team use to evaluate the changes?</a:t>
            </a:r>
          </a:p>
          <a:p>
            <a:pPr marL="514350" indent="-514350">
              <a:buFont typeface="+mj-lt"/>
              <a:buAutoNum type="arabicPeriod"/>
            </a:pPr>
            <a:r>
              <a:rPr lang="en-US" dirty="0" smtClean="0"/>
              <a:t>Is the project </a:t>
            </a:r>
            <a:r>
              <a:rPr lang="en-US" b="1" i="1" dirty="0" smtClean="0">
                <a:effectLst>
                  <a:outerShdw blurRad="38100" dist="38100" dir="2700000" algn="tl">
                    <a:srgbClr val="000000">
                      <a:alpha val="43137"/>
                    </a:srgbClr>
                  </a:outerShdw>
                </a:effectLst>
              </a:rPr>
              <a:t>replicable and sustainable?</a:t>
            </a:r>
          </a:p>
          <a:p>
            <a:pPr marL="514350" indent="-514350">
              <a:buFont typeface="+mj-lt"/>
              <a:buAutoNum type="arabicPeriod"/>
            </a:pPr>
            <a:r>
              <a:rPr lang="en-US" dirty="0" smtClean="0"/>
              <a:t>What </a:t>
            </a:r>
            <a:r>
              <a:rPr lang="en-US" b="1" i="1" dirty="0" smtClean="0">
                <a:effectLst>
                  <a:outerShdw blurRad="38100" dist="38100" dir="2700000" algn="tl">
                    <a:srgbClr val="000000">
                      <a:alpha val="43137"/>
                    </a:srgbClr>
                  </a:outerShdw>
                </a:effectLst>
              </a:rPr>
              <a:t>evidence based practices </a:t>
            </a:r>
            <a:r>
              <a:rPr lang="en-US" dirty="0" smtClean="0"/>
              <a:t>are part of the project, program or policy being proposed which will lead to positive changes in health and health equity in the community by the end the challenge?</a:t>
            </a:r>
          </a:p>
          <a:p>
            <a:pPr marL="514350" indent="-514350">
              <a:buFont typeface="+mj-lt"/>
              <a:buAutoNum type="arabicPeriod"/>
            </a:pPr>
            <a:r>
              <a:rPr lang="en-US" dirty="0" smtClean="0"/>
              <a:t>How will </a:t>
            </a:r>
            <a:r>
              <a:rPr lang="en-US" b="1" i="1" dirty="0" smtClean="0">
                <a:effectLst>
                  <a:outerShdw blurRad="38100" dist="38100" dir="2700000" algn="tl">
                    <a:srgbClr val="000000">
                      <a:alpha val="43137"/>
                    </a:srgbClr>
                  </a:outerShdw>
                </a:effectLst>
              </a:rPr>
              <a:t>information be shared</a:t>
            </a:r>
            <a:r>
              <a:rPr lang="en-US" dirty="0" smtClean="0"/>
              <a:t> about the project, program or policy to the community and beyond?</a:t>
            </a:r>
            <a:endParaRPr lang="en-US" dirty="0"/>
          </a:p>
        </p:txBody>
      </p:sp>
    </p:spTree>
    <p:extLst>
      <p:ext uri="{BB962C8B-B14F-4D97-AF65-F5344CB8AC3E}">
        <p14:creationId xmlns:p14="http://schemas.microsoft.com/office/powerpoint/2010/main" val="755934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362200"/>
            <a:ext cx="8229600" cy="1143000"/>
          </a:xfrm>
        </p:spPr>
        <p:txBody>
          <a:bodyPr/>
          <a:lstStyle/>
          <a:p>
            <a:r>
              <a:rPr lang="en-US" dirty="0" smtClean="0"/>
              <a:t>Questions/Feedback?</a:t>
            </a:r>
            <a:endParaRPr lang="en-US" dirty="0"/>
          </a:p>
        </p:txBody>
      </p:sp>
    </p:spTree>
    <p:extLst>
      <p:ext uri="{BB962C8B-B14F-4D97-AF65-F5344CB8AC3E}">
        <p14:creationId xmlns:p14="http://schemas.microsoft.com/office/powerpoint/2010/main" val="25796130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Upcoming Meetings</a:t>
            </a:r>
            <a:endParaRPr lang="en-US" dirty="0"/>
          </a:p>
        </p:txBody>
      </p:sp>
      <p:sp>
        <p:nvSpPr>
          <p:cNvPr id="3" name="Content Placeholder 2"/>
          <p:cNvSpPr>
            <a:spLocks noGrp="1"/>
          </p:cNvSpPr>
          <p:nvPr>
            <p:ph idx="1"/>
          </p:nvPr>
        </p:nvSpPr>
        <p:spPr/>
        <p:txBody>
          <a:bodyPr/>
          <a:lstStyle/>
          <a:p>
            <a:r>
              <a:rPr lang="en-US" dirty="0" smtClean="0"/>
              <a:t>June 16, 2016 9:30-11:30am</a:t>
            </a:r>
          </a:p>
          <a:p>
            <a:r>
              <a:rPr lang="en-US" dirty="0" smtClean="0"/>
              <a:t>August 11, 2016: 9:30-11:30am</a:t>
            </a:r>
          </a:p>
        </p:txBody>
      </p:sp>
    </p:spTree>
    <p:extLst>
      <p:ext uri="{BB962C8B-B14F-4D97-AF65-F5344CB8AC3E}">
        <p14:creationId xmlns:p14="http://schemas.microsoft.com/office/powerpoint/2010/main" val="7626916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Growth of LIHC Membership</a:t>
            </a:r>
            <a:endParaRPr lang="en-US" dirty="0"/>
          </a:p>
        </p:txBody>
      </p:sp>
      <p:sp>
        <p:nvSpPr>
          <p:cNvPr id="3" name="Content Placeholder 2"/>
          <p:cNvSpPr>
            <a:spLocks noGrp="1"/>
          </p:cNvSpPr>
          <p:nvPr>
            <p:ph idx="1"/>
          </p:nvPr>
        </p:nvSpPr>
        <p:spPr/>
        <p:txBody>
          <a:bodyPr/>
          <a:lstStyle/>
          <a:p>
            <a:r>
              <a:rPr lang="en-US" dirty="0" smtClean="0"/>
              <a:t>Membership</a:t>
            </a:r>
          </a:p>
          <a:p>
            <a:r>
              <a:rPr lang="en-US" dirty="0" smtClean="0"/>
              <a:t>NYS DOH Healthy Resources</a:t>
            </a:r>
          </a:p>
          <a:p>
            <a:r>
              <a:rPr lang="en-US" dirty="0" smtClean="0"/>
              <a:t>Networking Event Blast VS. LIHC Calendar</a:t>
            </a:r>
          </a:p>
          <a:p>
            <a:pPr lvl="1"/>
            <a:r>
              <a:rPr lang="en-US" dirty="0" smtClean="0"/>
              <a:t>Networking Event Blast: To promote member fundraising or networking events</a:t>
            </a:r>
          </a:p>
          <a:p>
            <a:pPr lvl="1"/>
            <a:r>
              <a:rPr lang="en-US" dirty="0" smtClean="0"/>
              <a:t>LIHC Calendar: Those events focused on learning about health resources or participating in healthy activities</a:t>
            </a:r>
            <a:endParaRPr lang="en-US" dirty="0"/>
          </a:p>
        </p:txBody>
      </p:sp>
    </p:spTree>
    <p:extLst>
      <p:ext uri="{BB962C8B-B14F-4D97-AF65-F5344CB8AC3E}">
        <p14:creationId xmlns:p14="http://schemas.microsoft.com/office/powerpoint/2010/main" val="4047581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LIHC Website, Portal and Social Media</a:t>
            </a:r>
            <a:endParaRPr lang="en-US" dirty="0"/>
          </a:p>
        </p:txBody>
      </p:sp>
      <p:sp>
        <p:nvSpPr>
          <p:cNvPr id="3" name="Content Placeholder 2"/>
          <p:cNvSpPr>
            <a:spLocks noGrp="1"/>
          </p:cNvSpPr>
          <p:nvPr>
            <p:ph idx="1"/>
          </p:nvPr>
        </p:nvSpPr>
        <p:spPr>
          <a:xfrm>
            <a:off x="457200" y="4038600"/>
            <a:ext cx="8229600" cy="1752600"/>
          </a:xfrm>
        </p:spPr>
        <p:txBody>
          <a:bodyPr>
            <a:normAutofit/>
          </a:bodyPr>
          <a:lstStyle/>
          <a:p>
            <a:r>
              <a:rPr lang="en-US" sz="2400" dirty="0" smtClean="0"/>
              <a:t>Social Media Engagement Report</a:t>
            </a:r>
          </a:p>
          <a:p>
            <a:r>
              <a:rPr lang="en-US" sz="2400" dirty="0"/>
              <a:t>Toolkit for Promotion of </a:t>
            </a:r>
            <a:r>
              <a:rPr lang="en-US" sz="2400" dirty="0" smtClean="0"/>
              <a:t>Website</a:t>
            </a:r>
          </a:p>
          <a:p>
            <a:r>
              <a:rPr lang="en-US" sz="2400" dirty="0"/>
              <a:t>Outreach Assessment Activity</a:t>
            </a:r>
          </a:p>
          <a:p>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142999"/>
            <a:ext cx="5257800" cy="274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773601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April Social Efforts</a:t>
            </a:r>
            <a:endParaRPr lang="en-US" dirty="0"/>
          </a:p>
        </p:txBody>
      </p:sp>
      <p:sp>
        <p:nvSpPr>
          <p:cNvPr id="3" name="Content Placeholder 2"/>
          <p:cNvSpPr>
            <a:spLocks noGrp="1"/>
          </p:cNvSpPr>
          <p:nvPr>
            <p:ph idx="1"/>
          </p:nvPr>
        </p:nvSpPr>
        <p:spPr/>
        <p:txBody>
          <a:bodyPr>
            <a:normAutofit/>
          </a:bodyPr>
          <a:lstStyle/>
          <a:p>
            <a:r>
              <a:rPr lang="en-US" sz="2000" dirty="0"/>
              <a:t>With the launch of the Long Island Health Collaborative website in mid-April, the social media efforts of the LIPHIP on behalf of the </a:t>
            </a:r>
            <a:r>
              <a:rPr lang="en-US" sz="2000" dirty="0" smtClean="0"/>
              <a:t>Long Island Health Collaborative began to take on a </a:t>
            </a:r>
            <a:r>
              <a:rPr lang="en-US" sz="2000" dirty="0"/>
              <a:t>new </a:t>
            </a:r>
            <a:r>
              <a:rPr lang="en-US" sz="2000" dirty="0" smtClean="0"/>
              <a:t>structure</a:t>
            </a:r>
          </a:p>
          <a:p>
            <a:endParaRPr lang="en-US" sz="2000" dirty="0" smtClean="0"/>
          </a:p>
          <a:p>
            <a:r>
              <a:rPr lang="en-US" sz="2000" dirty="0" smtClean="0"/>
              <a:t>This structure included concentrated promotion of both the new site and of its thoughtfully developed content, alongside the previous efforts of highlighting Collaborative and member events and successes via individual posts. </a:t>
            </a:r>
          </a:p>
          <a:p>
            <a:endParaRPr lang="en-US" sz="2000" dirty="0" smtClean="0"/>
          </a:p>
          <a:p>
            <a:r>
              <a:rPr lang="en-US" sz="2000" dirty="0" smtClean="0"/>
              <a:t>With our social efforts now able to link back to a website, and our first boosted Facebook post, our engagement numbers shot up near the end of April, with steady increases on the horizon.</a:t>
            </a:r>
          </a:p>
          <a:p>
            <a:endParaRPr lang="en-US" sz="2000" dirty="0" smtClean="0"/>
          </a:p>
        </p:txBody>
      </p:sp>
    </p:spTree>
    <p:extLst>
      <p:ext uri="{BB962C8B-B14F-4D97-AF65-F5344CB8AC3E}">
        <p14:creationId xmlns:p14="http://schemas.microsoft.com/office/powerpoint/2010/main" val="2257063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6" name="Rectangle 5"/>
          <p:cNvSpPr/>
          <p:nvPr/>
        </p:nvSpPr>
        <p:spPr>
          <a:xfrm>
            <a:off x="2362200" y="5867400"/>
            <a:ext cx="4572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pPr algn="l"/>
            <a:r>
              <a:rPr lang="en-US" sz="3600" dirty="0" smtClean="0"/>
              <a:t>	Facebook</a:t>
            </a:r>
            <a:endParaRPr lang="en-US" dirty="0"/>
          </a:p>
        </p:txBody>
      </p:sp>
      <p:sp>
        <p:nvSpPr>
          <p:cNvPr id="3" name="Content Placeholder 2"/>
          <p:cNvSpPr>
            <a:spLocks noGrp="1"/>
          </p:cNvSpPr>
          <p:nvPr>
            <p:ph idx="1"/>
          </p:nvPr>
        </p:nvSpPr>
        <p:spPr>
          <a:xfrm>
            <a:off x="4191000" y="649678"/>
            <a:ext cx="4787993" cy="1636321"/>
          </a:xfrm>
        </p:spPr>
        <p:txBody>
          <a:bodyPr numCol="2">
            <a:noAutofit/>
          </a:bodyPr>
          <a:lstStyle/>
          <a:p>
            <a:pPr marL="0" indent="0">
              <a:buNone/>
            </a:pPr>
            <a:r>
              <a:rPr lang="en-US" sz="1800" b="1" dirty="0" smtClean="0"/>
              <a:t>Total </a:t>
            </a:r>
            <a:r>
              <a:rPr lang="en-US" sz="1800" b="1" dirty="0"/>
              <a:t>likes: </a:t>
            </a:r>
            <a:r>
              <a:rPr lang="en-US" sz="1800" b="1" dirty="0" smtClean="0"/>
              <a:t>152</a:t>
            </a:r>
          </a:p>
          <a:p>
            <a:pPr marL="0" indent="0">
              <a:buNone/>
            </a:pPr>
            <a:r>
              <a:rPr lang="en-US" sz="1800" b="1" dirty="0" smtClean="0"/>
              <a:t>Net </a:t>
            </a:r>
            <a:r>
              <a:rPr lang="en-US" sz="1800" b="1" dirty="0"/>
              <a:t>likes: </a:t>
            </a:r>
            <a:r>
              <a:rPr lang="en-US" sz="1800" b="1" dirty="0" smtClean="0"/>
              <a:t>42</a:t>
            </a:r>
          </a:p>
          <a:p>
            <a:pPr lvl="1"/>
            <a:r>
              <a:rPr lang="en-US" sz="1800" b="1" dirty="0" smtClean="0"/>
              <a:t>Organic</a:t>
            </a:r>
            <a:r>
              <a:rPr lang="en-US" sz="1800" b="1" dirty="0"/>
              <a:t>:  </a:t>
            </a:r>
            <a:r>
              <a:rPr lang="en-US" sz="1800" b="1" dirty="0" smtClean="0"/>
              <a:t>41</a:t>
            </a:r>
            <a:endParaRPr lang="en-US" sz="1800" b="1" dirty="0"/>
          </a:p>
          <a:p>
            <a:pPr lvl="1"/>
            <a:r>
              <a:rPr lang="en-US" sz="1800" b="1" dirty="0" smtClean="0"/>
              <a:t>Boosted likes: 3</a:t>
            </a:r>
            <a:endParaRPr lang="en-US" sz="1800" b="1" dirty="0"/>
          </a:p>
          <a:p>
            <a:pPr marL="0" indent="0">
              <a:buNone/>
            </a:pPr>
            <a:r>
              <a:rPr lang="en-US" sz="1800" b="1" dirty="0" smtClean="0"/>
              <a:t>Total </a:t>
            </a:r>
            <a:r>
              <a:rPr lang="en-US" sz="1800" b="1" dirty="0"/>
              <a:t>Reach: </a:t>
            </a:r>
            <a:r>
              <a:rPr lang="en-US" sz="1800" b="1" dirty="0" smtClean="0"/>
              <a:t>15,216</a:t>
            </a:r>
            <a:endParaRPr lang="en-US" sz="1800" b="1" dirty="0"/>
          </a:p>
          <a:p>
            <a:pPr marL="0" indent="0">
              <a:buNone/>
            </a:pPr>
            <a:r>
              <a:rPr lang="en-US" sz="1800" b="1" dirty="0"/>
              <a:t>Total Engagement: 541</a:t>
            </a:r>
          </a:p>
          <a:p>
            <a:pPr marL="0" indent="0">
              <a:buNone/>
            </a:pPr>
            <a:endParaRPr lang="en-US" sz="1800" b="1" dirty="0"/>
          </a:p>
        </p:txBody>
      </p:sp>
      <p:pic>
        <p:nvPicPr>
          <p:cNvPr id="1026" name="Picture 2" descr="C:\Users\kwhitehe\Desktop\May report_facebook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096393"/>
            <a:ext cx="3962400" cy="43397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27" name="Picture 3" descr="C:\Users\kwhitehe\Desktop\May report_facebook2.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2623" y="2472776"/>
            <a:ext cx="3945577" cy="396339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2493" y="304800"/>
            <a:ext cx="760394" cy="760750"/>
          </a:xfrm>
          <a:prstGeom prst="rect">
            <a:avLst/>
          </a:prstGeom>
        </p:spPr>
      </p:pic>
      <p:sp>
        <p:nvSpPr>
          <p:cNvPr id="5" name="Rectangle 4"/>
          <p:cNvSpPr/>
          <p:nvPr/>
        </p:nvSpPr>
        <p:spPr>
          <a:xfrm>
            <a:off x="1410215" y="1295400"/>
            <a:ext cx="2323585" cy="523220"/>
          </a:xfrm>
          <a:prstGeom prst="rect">
            <a:avLst/>
          </a:prstGeom>
        </p:spPr>
        <p:txBody>
          <a:bodyPr wrap="none">
            <a:spAutoFit/>
          </a:bodyPr>
          <a:lstStyle/>
          <a:p>
            <a:r>
              <a:rPr lang="en-US" sz="2800" b="1" dirty="0" smtClean="0"/>
              <a:t>Total Posts: 18</a:t>
            </a:r>
          </a:p>
        </p:txBody>
      </p:sp>
    </p:spTree>
    <p:extLst>
      <p:ext uri="{BB962C8B-B14F-4D97-AF65-F5344CB8AC3E}">
        <p14:creationId xmlns:p14="http://schemas.microsoft.com/office/powerpoint/2010/main" val="34725109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8" name="Rectangle 7"/>
          <p:cNvSpPr/>
          <p:nvPr/>
        </p:nvSpPr>
        <p:spPr>
          <a:xfrm>
            <a:off x="2362200" y="5867400"/>
            <a:ext cx="4572000" cy="76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pPr algn="l"/>
            <a:r>
              <a:rPr lang="en-US" sz="3600" dirty="0" smtClean="0"/>
              <a:t>	Twitter</a:t>
            </a:r>
            <a:endParaRPr lang="en-US" sz="3600" dirty="0"/>
          </a:p>
        </p:txBody>
      </p:sp>
      <p:sp>
        <p:nvSpPr>
          <p:cNvPr id="3" name="Content Placeholder 2"/>
          <p:cNvSpPr>
            <a:spLocks noGrp="1"/>
          </p:cNvSpPr>
          <p:nvPr>
            <p:ph idx="1"/>
          </p:nvPr>
        </p:nvSpPr>
        <p:spPr>
          <a:xfrm>
            <a:off x="4191000" y="668976"/>
            <a:ext cx="4632236" cy="1249398"/>
          </a:xfrm>
        </p:spPr>
        <p:txBody>
          <a:bodyPr numCol="2">
            <a:noAutofit/>
          </a:bodyPr>
          <a:lstStyle/>
          <a:p>
            <a:pPr marL="0" indent="0">
              <a:buNone/>
            </a:pPr>
            <a:r>
              <a:rPr lang="en-US" sz="1800" dirty="0"/>
              <a:t>Total followers: </a:t>
            </a:r>
            <a:r>
              <a:rPr lang="en-US" sz="1800" dirty="0" smtClean="0"/>
              <a:t>151</a:t>
            </a:r>
            <a:endParaRPr lang="en-US" sz="1800" dirty="0"/>
          </a:p>
          <a:p>
            <a:pPr marL="0" indent="0">
              <a:buNone/>
            </a:pPr>
            <a:r>
              <a:rPr lang="en-US" sz="1800" dirty="0"/>
              <a:t>Net </a:t>
            </a:r>
            <a:r>
              <a:rPr lang="en-US" sz="1800" dirty="0" smtClean="0"/>
              <a:t>followers</a:t>
            </a:r>
            <a:r>
              <a:rPr lang="en-US" sz="1800" dirty="0"/>
              <a:t>: </a:t>
            </a:r>
            <a:r>
              <a:rPr lang="en-US" sz="1800" dirty="0" smtClean="0"/>
              <a:t>17</a:t>
            </a:r>
            <a:endParaRPr lang="en-US" sz="1800" dirty="0"/>
          </a:p>
          <a:p>
            <a:pPr marL="0" indent="0">
              <a:buNone/>
            </a:pPr>
            <a:r>
              <a:rPr lang="en-US" sz="1800" dirty="0"/>
              <a:t>Impressions: </a:t>
            </a:r>
            <a:r>
              <a:rPr lang="en-US" sz="1800" dirty="0" smtClean="0"/>
              <a:t>3,567</a:t>
            </a:r>
          </a:p>
          <a:p>
            <a:pPr marL="0" indent="0">
              <a:buNone/>
            </a:pPr>
            <a:endParaRPr lang="en-US" sz="1800" dirty="0" smtClean="0"/>
          </a:p>
          <a:p>
            <a:pPr marL="0" indent="0">
              <a:buNone/>
            </a:pPr>
            <a:r>
              <a:rPr lang="en-US" sz="1800" dirty="0" smtClean="0"/>
              <a:t>Profile visits: 389</a:t>
            </a:r>
          </a:p>
          <a:p>
            <a:pPr marL="0" indent="0">
              <a:buNone/>
            </a:pPr>
            <a:r>
              <a:rPr lang="en-US" sz="1800" dirty="0" smtClean="0"/>
              <a:t>Mentions by others: 26</a:t>
            </a:r>
          </a:p>
          <a:p>
            <a:pPr marL="0" indent="0">
              <a:buNone/>
            </a:pPr>
            <a:endParaRPr lang="en-US" sz="1800" dirty="0"/>
          </a:p>
          <a:p>
            <a:pPr marL="0" indent="0">
              <a:buNone/>
            </a:pPr>
            <a:endParaRPr lang="en-US" sz="1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27709"/>
            <a:ext cx="1504193" cy="1504193"/>
          </a:xfrm>
          <a:prstGeom prst="rect">
            <a:avLst/>
          </a:prstGeom>
        </p:spPr>
      </p:pic>
      <p:sp>
        <p:nvSpPr>
          <p:cNvPr id="5" name="Rectangle 4"/>
          <p:cNvSpPr/>
          <p:nvPr/>
        </p:nvSpPr>
        <p:spPr>
          <a:xfrm>
            <a:off x="1438849" y="1293675"/>
            <a:ext cx="2599751" cy="523220"/>
          </a:xfrm>
          <a:prstGeom prst="rect">
            <a:avLst/>
          </a:prstGeom>
        </p:spPr>
        <p:txBody>
          <a:bodyPr wrap="none">
            <a:spAutoFit/>
          </a:bodyPr>
          <a:lstStyle/>
          <a:p>
            <a:r>
              <a:rPr lang="en-US" sz="2800" b="1" dirty="0"/>
              <a:t>Total Tweets: 18</a:t>
            </a:r>
          </a:p>
        </p:txBody>
      </p:sp>
      <p:pic>
        <p:nvPicPr>
          <p:cNvPr id="2050" name="Picture 2" descr="C:\Users\kwhitehe\Desktop\May report_twitter1.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2590800"/>
            <a:ext cx="3924122" cy="35433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1" name="Picture 3" descr="C:\Users\kwhitehe\Desktop\May report_twitter2.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605644"/>
            <a:ext cx="3919977" cy="35912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4683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4" name="Rectangle 3"/>
          <p:cNvSpPr/>
          <p:nvPr/>
        </p:nvSpPr>
        <p:spPr>
          <a:xfrm>
            <a:off x="2362200" y="5486400"/>
            <a:ext cx="4572000" cy="1219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228600"/>
            <a:ext cx="8229600" cy="1143000"/>
          </a:xfrm>
        </p:spPr>
        <p:txBody>
          <a:bodyPr>
            <a:normAutofit/>
          </a:bodyPr>
          <a:lstStyle/>
          <a:p>
            <a:r>
              <a:rPr lang="en-US" sz="3600" dirty="0" smtClean="0"/>
              <a:t>Definitions</a:t>
            </a:r>
            <a:endParaRPr lang="en-US" sz="3600" dirty="0"/>
          </a:p>
        </p:txBody>
      </p:sp>
      <p:sp>
        <p:nvSpPr>
          <p:cNvPr id="3" name="Content Placeholder 2"/>
          <p:cNvSpPr>
            <a:spLocks noGrp="1"/>
          </p:cNvSpPr>
          <p:nvPr>
            <p:ph idx="1"/>
          </p:nvPr>
        </p:nvSpPr>
        <p:spPr>
          <a:xfrm>
            <a:off x="457200" y="1143000"/>
            <a:ext cx="8229600" cy="4525963"/>
          </a:xfrm>
        </p:spPr>
        <p:txBody>
          <a:bodyPr>
            <a:noAutofit/>
          </a:bodyPr>
          <a:lstStyle/>
          <a:p>
            <a:pPr marL="0" indent="0">
              <a:buNone/>
            </a:pPr>
            <a:r>
              <a:rPr lang="en-US" sz="1800" b="1" dirty="0" smtClean="0"/>
              <a:t>Net Likes/Followers </a:t>
            </a:r>
            <a:r>
              <a:rPr lang="en-US" sz="1800" dirty="0" smtClean="0"/>
              <a:t>– Net likes are the number of new likes minus the number of </a:t>
            </a:r>
            <a:r>
              <a:rPr lang="en-US" sz="1800" dirty="0" err="1" smtClean="0"/>
              <a:t>unlikes</a:t>
            </a:r>
            <a:r>
              <a:rPr lang="en-US" sz="1800" dirty="0" smtClean="0"/>
              <a:t>, giving us our total outcome.</a:t>
            </a:r>
          </a:p>
          <a:p>
            <a:pPr marL="0" indent="0">
              <a:buNone/>
            </a:pPr>
            <a:endParaRPr lang="en-US" sz="1800" dirty="0" smtClean="0"/>
          </a:p>
          <a:p>
            <a:pPr marL="0" indent="0">
              <a:buNone/>
            </a:pPr>
            <a:r>
              <a:rPr lang="en-US" sz="1800" b="1" dirty="0" smtClean="0"/>
              <a:t>Organic vs Boosted likes </a:t>
            </a:r>
            <a:r>
              <a:rPr lang="en-US" sz="1800" dirty="0" smtClean="0"/>
              <a:t>– Boosted likes are categorized as likes that occur within 1 day of viewing an advertisement, or 1 month (28 days) after clicking an advertisement. All other likes are considered organic.</a:t>
            </a:r>
          </a:p>
          <a:p>
            <a:pPr marL="0" indent="0">
              <a:buNone/>
            </a:pPr>
            <a:endParaRPr lang="en-US" sz="1800" dirty="0" smtClean="0"/>
          </a:p>
          <a:p>
            <a:pPr marL="0" indent="0">
              <a:buNone/>
            </a:pPr>
            <a:r>
              <a:rPr lang="en-US" sz="1800" b="1" dirty="0" smtClean="0"/>
              <a:t>Facebook Reach</a:t>
            </a:r>
            <a:r>
              <a:rPr lang="en-US" sz="1800" dirty="0" smtClean="0"/>
              <a:t> – Total reach is defined as the number of people who were served any activity from our Facebook Page including posts, posts to our Page by other people, Page like ads, and mentions.</a:t>
            </a:r>
          </a:p>
          <a:p>
            <a:pPr marL="0" indent="0">
              <a:buNone/>
            </a:pPr>
            <a:endParaRPr lang="en-US" sz="1800" dirty="0" smtClean="0"/>
          </a:p>
          <a:p>
            <a:pPr marL="0" indent="0">
              <a:buNone/>
            </a:pPr>
            <a:r>
              <a:rPr lang="en-US" sz="1800" b="1" dirty="0" smtClean="0"/>
              <a:t>Engagement</a:t>
            </a:r>
            <a:r>
              <a:rPr lang="en-US" sz="1800" dirty="0" smtClean="0"/>
              <a:t> – When a person interacts with a social post, by liking it, clicking on a link, expanding the text, clicking through the profile page, etc., these are considered engagements. </a:t>
            </a:r>
          </a:p>
          <a:p>
            <a:pPr marL="0" indent="0">
              <a:buNone/>
            </a:pPr>
            <a:endParaRPr lang="en-US" sz="1800" dirty="0"/>
          </a:p>
          <a:p>
            <a:pPr marL="0" indent="0">
              <a:buNone/>
            </a:pPr>
            <a:r>
              <a:rPr lang="en-US" sz="1800" b="1" dirty="0" smtClean="0"/>
              <a:t>Twitter Impressions </a:t>
            </a:r>
            <a:r>
              <a:rPr lang="en-US" sz="1800" dirty="0" smtClean="0"/>
              <a:t>– An impression happens each time a users see our tweet in their Twitter feed.</a:t>
            </a:r>
          </a:p>
        </p:txBody>
      </p:sp>
    </p:spTree>
    <p:extLst>
      <p:ext uri="{BB962C8B-B14F-4D97-AF65-F5344CB8AC3E}">
        <p14:creationId xmlns:p14="http://schemas.microsoft.com/office/powerpoint/2010/main" val="411148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Public Education Outreach &amp; Community Engagement</a:t>
            </a:r>
            <a:endParaRPr lang="en-US" dirty="0"/>
          </a:p>
        </p:txBody>
      </p:sp>
      <p:sp>
        <p:nvSpPr>
          <p:cNvPr id="3" name="Content Placeholder 2"/>
          <p:cNvSpPr>
            <a:spLocks noGrp="1"/>
          </p:cNvSpPr>
          <p:nvPr>
            <p:ph idx="1"/>
          </p:nvPr>
        </p:nvSpPr>
        <p:spPr/>
        <p:txBody>
          <a:bodyPr/>
          <a:lstStyle/>
          <a:p>
            <a:r>
              <a:rPr lang="en-US" dirty="0"/>
              <a:t>Next workgroup meeting: Friday May 20 at </a:t>
            </a:r>
            <a:r>
              <a:rPr lang="en-US" dirty="0" smtClean="0"/>
              <a:t>1:00pm</a:t>
            </a:r>
          </a:p>
          <a:p>
            <a:r>
              <a:rPr lang="en-US" dirty="0" smtClean="0"/>
              <a:t>Promotion and Trademark of </a:t>
            </a:r>
            <a:r>
              <a:rPr lang="en-US" b="1" i="1" dirty="0" smtClean="0">
                <a:effectLst>
                  <a:outerShdw blurRad="38100" dist="38100" dir="2700000" algn="tl">
                    <a:srgbClr val="000000">
                      <a:alpha val="43137"/>
                    </a:srgbClr>
                  </a:outerShdw>
                </a:effectLst>
              </a:rPr>
              <a:t>Are You Ready, Feet? ™</a:t>
            </a:r>
          </a:p>
          <a:p>
            <a:r>
              <a:rPr lang="en-US" dirty="0" smtClean="0"/>
              <a:t>Sunset Stroll at Jones Beach, July 21, 2016</a:t>
            </a:r>
          </a:p>
        </p:txBody>
      </p:sp>
    </p:spTree>
    <p:extLst>
      <p:ext uri="{BB962C8B-B14F-4D97-AF65-F5344CB8AC3E}">
        <p14:creationId xmlns:p14="http://schemas.microsoft.com/office/powerpoint/2010/main" val="4095177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LIPHIP">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LIPHIP</Template>
  <TotalTime>4686</TotalTime>
  <Words>1396</Words>
  <Application>Microsoft Office PowerPoint</Application>
  <PresentationFormat>On-screen Show (4:3)</PresentationFormat>
  <Paragraphs>182</Paragraphs>
  <Slides>28</Slides>
  <Notes>0</Notes>
  <HiddenSlides>3</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LIPHIP</vt:lpstr>
      <vt:lpstr> Long Island Population Health Improvement Project (LIPHIP)</vt:lpstr>
      <vt:lpstr>PHIP Grant Update</vt:lpstr>
      <vt:lpstr>Growth of LIHC Membership</vt:lpstr>
      <vt:lpstr>LIHC Website, Portal and Social Media</vt:lpstr>
      <vt:lpstr>April Social Efforts</vt:lpstr>
      <vt:lpstr> Facebook</vt:lpstr>
      <vt:lpstr> Twitter</vt:lpstr>
      <vt:lpstr>Definitions</vt:lpstr>
      <vt:lpstr>Public Education Outreach &amp; Community Engagement</vt:lpstr>
      <vt:lpstr>Academic Partners Survey</vt:lpstr>
      <vt:lpstr>LIHC Activation Engagement Partnership</vt:lpstr>
      <vt:lpstr>LIHC Activation Engagement Partnership</vt:lpstr>
      <vt:lpstr>Complete Streets/Nutrition and Wellness</vt:lpstr>
      <vt:lpstr>PowerPoint Presentation</vt:lpstr>
      <vt:lpstr>PowerPoint Presentation</vt:lpstr>
      <vt:lpstr>Cultural Competency/Health Literacy Workgroup</vt:lpstr>
      <vt:lpstr>CBO Survey Results</vt:lpstr>
      <vt:lpstr>CBO Survey Results</vt:lpstr>
      <vt:lpstr>CBO Survey Results</vt:lpstr>
      <vt:lpstr>Data Workgroup</vt:lpstr>
      <vt:lpstr>Data Workgroup Continued..</vt:lpstr>
      <vt:lpstr>DSRIP Performing Provider System Partnerships</vt:lpstr>
      <vt:lpstr>Grant Opportunity</vt:lpstr>
      <vt:lpstr>Healthiest Cities and Counties</vt:lpstr>
      <vt:lpstr>Healthiest Cities and Counties</vt:lpstr>
      <vt:lpstr>Healthiest Cities and Counties</vt:lpstr>
      <vt:lpstr>Questions/Feedback?</vt:lpstr>
      <vt:lpstr>Upcoming Meetings</vt:lpstr>
    </vt:vector>
  </TitlesOfParts>
  <Company>Healthcare Association of New York 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Long Island Population Health Improvement Project (LIPHIP)</dc:title>
  <dc:creator>Admin</dc:creator>
  <cp:lastModifiedBy>Admin</cp:lastModifiedBy>
  <cp:revision>135</cp:revision>
  <cp:lastPrinted>2016-05-16T17:22:34Z</cp:lastPrinted>
  <dcterms:created xsi:type="dcterms:W3CDTF">2015-10-19T13:50:18Z</dcterms:created>
  <dcterms:modified xsi:type="dcterms:W3CDTF">2016-05-16T21:09:37Z</dcterms:modified>
</cp:coreProperties>
</file>